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43.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0"/>
    <p:restoredTop sz="94613"/>
  </p:normalViewPr>
  <p:slideViewPr>
    <p:cSldViewPr snapToGrid="0" snapToObjects="1">
      <p:cViewPr varScale="1">
        <p:scale>
          <a:sx n="91" d="100"/>
          <a:sy n="91" d="100"/>
        </p:scale>
        <p:origin x="-786"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statisticshowto.com/lowess-smooth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e-education.psu.edu/geog586/l9_p11.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chicagotribune.com/ct-crime-in-chicago-20171114-storygallery.html"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chicago.cbslocal.com/2017/03/15/report-illinois-poor-more-often-victims-of-violent-crime/" TargetMode="External"/><Relationship Id="rId4" Type="http://schemas.openxmlformats.org/officeDocument/2006/relationships/hyperlink" Target="http://www.newsweek.com/chicago-homicide-shooting-crime-rate-64446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blog.minitab.com/blog/adventures-in-statistics-2/regression-analysis-how-do-i-interpret-r-squared-and-assess-the-goodness-of-fit"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upport.minitab.com/en-us/minitab-express/1/help-and-how-to/graphs/scatterplot/interpret-the-results/key-results/" TargetMode="External"/><Relationship Id="rId4" Type="http://schemas.openxmlformats.org/officeDocument/2006/relationships/hyperlink" Target="http://blog.minitab.com/blog/adventures-in-statistics-2/how-to-interpret-regression-analysis-results-p-values-and-coefficient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statisticshowto.com/assumption-of-normality-test/" TargetMode="External"/><Relationship Id="rId7" Type="http://schemas.openxmlformats.org/officeDocument/2006/relationships/hyperlink" Target="http://statisticsbyjim.com/regression/heteroscedasticity-regression/"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www.statsmakemecry.com/smmctheblog/confusing-stats-terms-explained-heteroscedasticity-heteroske.html" TargetMode="External"/><Relationship Id="rId5" Type="http://schemas.openxmlformats.org/officeDocument/2006/relationships/hyperlink" Target="http://www.statisticshowto.com/probability-and-statistics/standard-deviation/" TargetMode="External"/><Relationship Id="rId4" Type="http://schemas.openxmlformats.org/officeDocument/2006/relationships/hyperlink" Target="http://www.statisticshowto.com/mean/"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statisticshowto.com/assumption-of-normality-test/" TargetMode="External"/><Relationship Id="rId7" Type="http://schemas.openxmlformats.org/officeDocument/2006/relationships/hyperlink" Target="http://statisticsbyjim.com/regression/heteroscedasticity-regression/"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www.statsmakemecry.com/smmctheblog/confusing-stats-terms-explained-heteroscedasticity-heteroske.html" TargetMode="External"/><Relationship Id="rId5" Type="http://schemas.openxmlformats.org/officeDocument/2006/relationships/hyperlink" Target="http://www.statisticshowto.com/probability-and-statistics/standard-deviation/" TargetMode="External"/><Relationship Id="rId4" Type="http://schemas.openxmlformats.org/officeDocument/2006/relationships/hyperlink" Target="http://www.statisticshowto.com/mean/"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blog.minitab.com/blog/understanding-statistics/handling-multicollinearity-in-regression-analysis"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libraries.mit.edu/files/gis/regression_output_iap2013.pdf"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quora.com/Is-there-any-relation-between-poverty-education-and-crime-rate"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www.oxfordhandbooks.com/view/10.1093/oxfordhb/9780199914050.001.0001/oxfordhb-9780199914050-e-28"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quora.com/Is-there-any-relation-between-poverty-education-and-crime-rate"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www.oxfordhandbooks.com/view/10.1093/oxfordhb/9780199914050.001.0001/oxfordhb-9780199914050-e-28"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-45 degree reference line as normal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The outlier is located near Austin Village in Chicago. This place has the highest crimes commited in the whole Chicago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The Lowess curve gives more accurate description of local autocorrelation values. From the plot we can see that there exists positive and negative correlations. In one region, there is no autocorrelation (See the part near the cross-points. The pink line is flat.)</a:t>
            </a:r>
            <a:endParaRPr/>
          </a:p>
          <a:p>
            <a:pPr marL="0" lvl="0" indent="0">
              <a:spcBef>
                <a:spcPts val="0"/>
              </a:spcBef>
              <a:spcAft>
                <a:spcPts val="0"/>
              </a:spcAft>
              <a:buNone/>
            </a:pPr>
            <a:endParaRPr/>
          </a:p>
          <a:p>
            <a:pPr marL="0" lvl="0" indent="0">
              <a:spcBef>
                <a:spcPts val="0"/>
              </a:spcBef>
              <a:spcAft>
                <a:spcPts val="0"/>
              </a:spcAft>
              <a:buNone/>
            </a:pPr>
            <a:r>
              <a:rPr lang="en-GB" u="sng">
                <a:solidFill>
                  <a:schemeClr val="hlink"/>
                </a:solidFill>
                <a:hlinkClick r:id="rId3"/>
              </a:rPr>
              <a:t>http://www.statisticshowto.com/lowess-smoothing/</a:t>
            </a:r>
            <a:endParaRPr/>
          </a:p>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200">
                <a:solidFill>
                  <a:schemeClr val="dk1"/>
                </a:solidFill>
                <a:latin typeface="Times New Roman"/>
                <a:ea typeface="Times New Roman"/>
                <a:cs typeface="Times New Roman"/>
                <a:sym typeface="Times New Roman"/>
              </a:rPr>
              <a:t>If is often found that in the context of area pattern analysis that derive a global, whole map measure is often not the thing that analysts are interested. Instead, it may be more important to know which local features in the data are contributing most strongly to the over pattern. In the context of spatial autocorrelation, the localized phenomena of interest are those areas on the map that contribute strongly to the overall trend.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u="sng">
                <a:solidFill>
                  <a:schemeClr val="hlink"/>
                </a:solidFill>
                <a:hlinkClick r:id="rId3"/>
              </a:rPr>
              <a:t>https://www.e-education.psu.edu/geog586/l9_p11.html</a:t>
            </a:r>
            <a:endParaRPr/>
          </a:p>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u="sng">
                <a:solidFill>
                  <a:schemeClr val="hlink"/>
                </a:solidFill>
                <a:hlinkClick r:id="rId3"/>
              </a:rPr>
              <a:t>http://www.chicagotribune.com/ct-crime-in-chicago-20171114-storygallery.html</a:t>
            </a:r>
            <a:endParaRPr/>
          </a:p>
          <a:p>
            <a:pPr marL="0" lvl="0" indent="0">
              <a:spcBef>
                <a:spcPts val="0"/>
              </a:spcBef>
              <a:spcAft>
                <a:spcPts val="0"/>
              </a:spcAft>
              <a:buNone/>
            </a:pPr>
            <a:r>
              <a:rPr lang="en-GB" u="sng">
                <a:solidFill>
                  <a:schemeClr val="hlink"/>
                </a:solidFill>
                <a:hlinkClick r:id="rId4"/>
              </a:rPr>
              <a:t>http://www.newsweek.com/chicago-homicide-shooting-crime-rate-644460</a:t>
            </a:r>
            <a:endParaRPr/>
          </a:p>
          <a:p>
            <a:pPr marL="0" lvl="0" indent="0">
              <a:spcBef>
                <a:spcPts val="0"/>
              </a:spcBef>
              <a:spcAft>
                <a:spcPts val="0"/>
              </a:spcAft>
              <a:buNone/>
            </a:pPr>
            <a:r>
              <a:rPr lang="en-GB" u="sng">
                <a:solidFill>
                  <a:schemeClr val="hlink"/>
                </a:solidFill>
                <a:hlinkClick r:id="rId5"/>
              </a:rPr>
              <a:t>http://chicago.cbslocal.com/2017/03/15/report-illinois-poor-more-often-victims-of-violent-crime/</a:t>
            </a:r>
            <a:endParaRPr/>
          </a:p>
          <a:p>
            <a:pPr marL="0" lvl="0" indent="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Very few places in Chicago have many college graduates.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u="sng">
                <a:solidFill>
                  <a:schemeClr val="hlink"/>
                </a:solidFill>
                <a:hlinkClick r:id="rId3"/>
              </a:rPr>
              <a:t>http://blog.minitab.com/blog/adventures-in-statistics-2/regression-analysis-how-do-i-interpret-r-squared-and-assess-the-goodness-of-fit</a:t>
            </a:r>
            <a:endParaRPr/>
          </a:p>
          <a:p>
            <a:pPr marL="0" lvl="0" indent="0">
              <a:spcBef>
                <a:spcPts val="0"/>
              </a:spcBef>
              <a:spcAft>
                <a:spcPts val="0"/>
              </a:spcAft>
              <a:buNone/>
            </a:pPr>
            <a:r>
              <a:rPr lang="en-GB" u="sng">
                <a:solidFill>
                  <a:schemeClr val="hlink"/>
                </a:solidFill>
                <a:hlinkClick r:id="rId4"/>
              </a:rPr>
              <a:t>http://blog.minitab.com/blog/adventures-in-statistics-2/how-to-interpret-regression-analysis-results-p-values-and-coefficients</a:t>
            </a:r>
            <a:endParaRPr/>
          </a:p>
          <a:p>
            <a:pPr marL="0" lvl="0" indent="0">
              <a:spcBef>
                <a:spcPts val="0"/>
              </a:spcBef>
              <a:spcAft>
                <a:spcPts val="0"/>
              </a:spcAft>
              <a:buNone/>
            </a:pPr>
            <a:r>
              <a:rPr lang="en-GB" u="sng">
                <a:solidFill>
                  <a:schemeClr val="hlink"/>
                </a:solidFill>
                <a:hlinkClick r:id="rId5"/>
              </a:rPr>
              <a:t>http://support.minitab.com/en-us/minitab-express/1/help-and-how-to/graphs/scatterplot/interpret-the-results/key-results/</a:t>
            </a:r>
            <a:endParaRPr/>
          </a:p>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000">
                <a:solidFill>
                  <a:srgbClr val="777777"/>
                </a:solidFill>
                <a:highlight>
                  <a:srgbClr val="FFFFFF"/>
                </a:highlight>
              </a:rPr>
              <a:t>The Jarque-Bera Test,a type of Lagrange multiplier test, is a test for </a:t>
            </a:r>
            <a:r>
              <a:rPr lang="en-GB" sz="1000">
                <a:solidFill>
                  <a:srgbClr val="05A9C5"/>
                </a:solidFill>
                <a:uFill>
                  <a:noFill/>
                </a:uFill>
                <a:hlinkClick r:id="rId3"/>
              </a:rPr>
              <a:t>normality</a:t>
            </a:r>
            <a:r>
              <a:rPr lang="en-GB" sz="1000">
                <a:solidFill>
                  <a:srgbClr val="777777"/>
                </a:solidFill>
                <a:highlight>
                  <a:srgbClr val="FFFFFF"/>
                </a:highlight>
              </a:rPr>
              <a:t>. Normality is one of the assumptions for many statistical tests, like the t test or F test; the Jarque-Bera test is usually run before one of these tests to confirm normality. It is usually used for large data sets, because other normality tests are not reliable when n is large (for example, Shapiro-Wilk isn’t reliable with n more than 2,000).</a:t>
            </a:r>
            <a:endParaRPr sz="1000">
              <a:solidFill>
                <a:srgbClr val="777777"/>
              </a:solidFill>
              <a:highlight>
                <a:srgbClr val="FFFFFF"/>
              </a:highlight>
            </a:endParaRPr>
          </a:p>
          <a:p>
            <a:pPr marL="0" lvl="0" indent="0">
              <a:spcBef>
                <a:spcPts val="0"/>
              </a:spcBef>
              <a:spcAft>
                <a:spcPts val="0"/>
              </a:spcAft>
              <a:buNone/>
            </a:pPr>
            <a:r>
              <a:rPr lang="en-GB" sz="1000">
                <a:solidFill>
                  <a:srgbClr val="777777"/>
                </a:solidFill>
                <a:highlight>
                  <a:srgbClr val="FFFFFF"/>
                </a:highlight>
              </a:rPr>
              <a:t>A normal distribution has a skew of zero (i.e. it’s perfectly symmetrical around the mean) and a kurtosis of three; kurtosis tells you how much data is in the tails and gives you an idea about how “peaked” the distribution is. It’s not necessary to know the </a:t>
            </a:r>
            <a:r>
              <a:rPr lang="en-GB" sz="1000">
                <a:solidFill>
                  <a:srgbClr val="05A9C5"/>
                </a:solidFill>
                <a:uFill>
                  <a:noFill/>
                </a:uFill>
                <a:hlinkClick r:id="rId4"/>
              </a:rPr>
              <a:t>mean </a:t>
            </a:r>
            <a:r>
              <a:rPr lang="en-GB" sz="1000">
                <a:solidFill>
                  <a:srgbClr val="777777"/>
                </a:solidFill>
                <a:highlight>
                  <a:srgbClr val="FFFFFF"/>
                </a:highlight>
              </a:rPr>
              <a:t>or the </a:t>
            </a:r>
            <a:r>
              <a:rPr lang="en-GB" sz="1000">
                <a:solidFill>
                  <a:srgbClr val="05A9C5"/>
                </a:solidFill>
                <a:uFill>
                  <a:noFill/>
                </a:uFill>
                <a:hlinkClick r:id="rId5"/>
              </a:rPr>
              <a:t>standard deviation</a:t>
            </a:r>
            <a:r>
              <a:rPr lang="en-GB" sz="1000">
                <a:solidFill>
                  <a:srgbClr val="777777"/>
                </a:solidFill>
                <a:highlight>
                  <a:srgbClr val="FFFFFF"/>
                </a:highlight>
              </a:rPr>
              <a:t> for the data in order to run the test.</a:t>
            </a:r>
            <a:endParaRPr sz="1000">
              <a:solidFill>
                <a:srgbClr val="777777"/>
              </a:solidFill>
              <a:highlight>
                <a:srgbClr val="FFFFFF"/>
              </a:highlight>
            </a:endParaRPr>
          </a:p>
          <a:p>
            <a:pPr marL="0" lvl="0" indent="0">
              <a:spcBef>
                <a:spcPts val="0"/>
              </a:spcBef>
              <a:spcAft>
                <a:spcPts val="0"/>
              </a:spcAft>
              <a:buNone/>
            </a:pPr>
            <a:endParaRPr sz="1000">
              <a:solidFill>
                <a:srgbClr val="777777"/>
              </a:solidFill>
              <a:highlight>
                <a:srgbClr val="FFFFFF"/>
              </a:highlight>
            </a:endParaRPr>
          </a:p>
          <a:p>
            <a:pPr marL="0" lvl="0" indent="0">
              <a:spcBef>
                <a:spcPts val="0"/>
              </a:spcBef>
              <a:spcAft>
                <a:spcPts val="0"/>
              </a:spcAft>
              <a:buClr>
                <a:schemeClr val="dk1"/>
              </a:buClr>
              <a:buSzPts val="1100"/>
              <a:buFont typeface="Arial"/>
              <a:buNone/>
            </a:pPr>
            <a:r>
              <a:rPr lang="en-GB" u="sng">
                <a:solidFill>
                  <a:schemeClr val="accent5"/>
                </a:solidFill>
                <a:hlinkClick r:id="rId6"/>
              </a:rPr>
              <a:t>http://www.statsmakemecry.com/smmctheblog/confusing-stats-terms-explained-heteroscedasticity-heteroske.html</a:t>
            </a:r>
            <a:endParaRPr>
              <a:solidFill>
                <a:schemeClr val="dk1"/>
              </a:solidFill>
            </a:endParaRPr>
          </a:p>
          <a:p>
            <a:pPr marL="0" lvl="0" indent="0">
              <a:spcBef>
                <a:spcPts val="0"/>
              </a:spcBef>
              <a:spcAft>
                <a:spcPts val="0"/>
              </a:spcAft>
              <a:buClr>
                <a:schemeClr val="dk1"/>
              </a:buClr>
              <a:buSzPts val="1100"/>
              <a:buFont typeface="Arial"/>
              <a:buNone/>
            </a:pPr>
            <a:r>
              <a:rPr lang="en-GB" u="sng">
                <a:solidFill>
                  <a:schemeClr val="accent5"/>
                </a:solidFill>
                <a:hlinkClick r:id="rId7"/>
              </a:rPr>
              <a:t>http://statisticsbyjim.com/regression/heteroscedasticity-regression/</a:t>
            </a:r>
            <a:endParaRPr>
              <a:solidFill>
                <a:schemeClr val="dk1"/>
              </a:solidFill>
            </a:endParaRPr>
          </a:p>
          <a:p>
            <a:pPr marL="0" lvl="0" indent="0">
              <a:spcBef>
                <a:spcPts val="0"/>
              </a:spcBef>
              <a:spcAft>
                <a:spcPts val="0"/>
              </a:spcAft>
              <a:buNone/>
            </a:pPr>
            <a:endParaRPr sz="1000">
              <a:solidFill>
                <a:srgbClr val="777777"/>
              </a:solidFill>
              <a:highlight>
                <a:srgbClr val="FFFFFF"/>
              </a:highlight>
            </a:endParaRPr>
          </a:p>
          <a:p>
            <a:pPr marL="0" lvl="0" indent="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000">
                <a:solidFill>
                  <a:srgbClr val="777777"/>
                </a:solidFill>
                <a:highlight>
                  <a:srgbClr val="FFFFFF"/>
                </a:highlight>
              </a:rPr>
              <a:t>The Jarque-Bera Test,a type of Lagrange multiplier test, is a test for </a:t>
            </a:r>
            <a:r>
              <a:rPr lang="en-GB" sz="1000">
                <a:solidFill>
                  <a:srgbClr val="05A9C5"/>
                </a:solidFill>
                <a:uFill>
                  <a:noFill/>
                </a:uFill>
                <a:hlinkClick r:id="rId3"/>
              </a:rPr>
              <a:t>normality</a:t>
            </a:r>
            <a:r>
              <a:rPr lang="en-GB" sz="1000">
                <a:solidFill>
                  <a:srgbClr val="777777"/>
                </a:solidFill>
                <a:highlight>
                  <a:srgbClr val="FFFFFF"/>
                </a:highlight>
              </a:rPr>
              <a:t>. Normality is one of the assumptions for many statistical tests, like the t test or F test; the Jarque-Bera test is usually run before one of these tests to confirm normality. It is usually used for large data sets, because other normality tests are not reliable when n is large (for example, Shapiro-Wilk isn’t reliable with n more than 2,000).</a:t>
            </a:r>
            <a:endParaRPr sz="1000">
              <a:solidFill>
                <a:srgbClr val="777777"/>
              </a:solidFill>
              <a:highlight>
                <a:srgbClr val="FFFFFF"/>
              </a:highlight>
            </a:endParaRPr>
          </a:p>
          <a:p>
            <a:pPr marL="0" lvl="0" indent="0" rtl="0">
              <a:spcBef>
                <a:spcPts val="0"/>
              </a:spcBef>
              <a:spcAft>
                <a:spcPts val="0"/>
              </a:spcAft>
              <a:buNone/>
            </a:pPr>
            <a:r>
              <a:rPr lang="en-GB" sz="1000">
                <a:solidFill>
                  <a:srgbClr val="777777"/>
                </a:solidFill>
                <a:highlight>
                  <a:srgbClr val="FFFFFF"/>
                </a:highlight>
              </a:rPr>
              <a:t>A normal distribution has a skew of zero (i.e. it’s perfectly symmetrical around the mean) and a kurtosis of three; kurtosis tells you how much data is in the tails and gives you an idea about how “peaked” the distribution is. It’s not necessary to know the </a:t>
            </a:r>
            <a:r>
              <a:rPr lang="en-GB" sz="1000">
                <a:solidFill>
                  <a:srgbClr val="05A9C5"/>
                </a:solidFill>
                <a:uFill>
                  <a:noFill/>
                </a:uFill>
                <a:hlinkClick r:id="rId4"/>
              </a:rPr>
              <a:t>mean </a:t>
            </a:r>
            <a:r>
              <a:rPr lang="en-GB" sz="1000">
                <a:solidFill>
                  <a:srgbClr val="777777"/>
                </a:solidFill>
                <a:highlight>
                  <a:srgbClr val="FFFFFF"/>
                </a:highlight>
              </a:rPr>
              <a:t>or the </a:t>
            </a:r>
            <a:r>
              <a:rPr lang="en-GB" sz="1000">
                <a:solidFill>
                  <a:srgbClr val="05A9C5"/>
                </a:solidFill>
                <a:uFill>
                  <a:noFill/>
                </a:uFill>
                <a:hlinkClick r:id="rId5"/>
              </a:rPr>
              <a:t>standard deviation</a:t>
            </a:r>
            <a:r>
              <a:rPr lang="en-GB" sz="1000">
                <a:solidFill>
                  <a:srgbClr val="777777"/>
                </a:solidFill>
                <a:highlight>
                  <a:srgbClr val="FFFFFF"/>
                </a:highlight>
              </a:rPr>
              <a:t> for the data in order to run the test.</a:t>
            </a:r>
            <a:endParaRPr sz="1000">
              <a:solidFill>
                <a:srgbClr val="777777"/>
              </a:solidFill>
              <a:highlight>
                <a:srgbClr val="FFFFFF"/>
              </a:highlight>
            </a:endParaRPr>
          </a:p>
          <a:p>
            <a:pPr marL="0" lvl="0" indent="0" rtl="0">
              <a:spcBef>
                <a:spcPts val="0"/>
              </a:spcBef>
              <a:spcAft>
                <a:spcPts val="0"/>
              </a:spcAft>
              <a:buNone/>
            </a:pPr>
            <a:endParaRPr sz="1000">
              <a:solidFill>
                <a:srgbClr val="777777"/>
              </a:solidFill>
              <a:highlight>
                <a:srgbClr val="FFFFFF"/>
              </a:highlight>
            </a:endParaRPr>
          </a:p>
          <a:p>
            <a:pPr marL="0" lvl="0" indent="0" rtl="0">
              <a:spcBef>
                <a:spcPts val="0"/>
              </a:spcBef>
              <a:spcAft>
                <a:spcPts val="0"/>
              </a:spcAft>
              <a:buClr>
                <a:schemeClr val="dk1"/>
              </a:buClr>
              <a:buSzPts val="1100"/>
              <a:buFont typeface="Arial"/>
              <a:buNone/>
            </a:pPr>
            <a:r>
              <a:rPr lang="en-GB" u="sng">
                <a:solidFill>
                  <a:schemeClr val="accent5"/>
                </a:solidFill>
                <a:hlinkClick r:id="rId6"/>
              </a:rPr>
              <a:t>http://www.statsmakemecry.com/smmctheblog/confusing-stats-terms-explained-heteroscedasticity-heteroske.html</a:t>
            </a:r>
            <a:endParaRPr>
              <a:solidFill>
                <a:schemeClr val="dk1"/>
              </a:solidFill>
            </a:endParaRPr>
          </a:p>
          <a:p>
            <a:pPr marL="0" lvl="0" indent="0" rtl="0">
              <a:spcBef>
                <a:spcPts val="0"/>
              </a:spcBef>
              <a:spcAft>
                <a:spcPts val="0"/>
              </a:spcAft>
              <a:buClr>
                <a:schemeClr val="dk1"/>
              </a:buClr>
              <a:buSzPts val="1100"/>
              <a:buFont typeface="Arial"/>
              <a:buNone/>
            </a:pPr>
            <a:r>
              <a:rPr lang="en-GB" u="sng">
                <a:solidFill>
                  <a:schemeClr val="accent5"/>
                </a:solidFill>
                <a:hlinkClick r:id="rId7"/>
              </a:rPr>
              <a:t>http://statisticsbyjim.com/regression/heteroscedasticity-regression/</a:t>
            </a:r>
            <a:endParaRPr>
              <a:solidFill>
                <a:schemeClr val="dk1"/>
              </a:solidFill>
            </a:endParaRPr>
          </a:p>
          <a:p>
            <a:pPr marL="0" lvl="0" indent="0" rtl="0">
              <a:spcBef>
                <a:spcPts val="0"/>
              </a:spcBef>
              <a:spcAft>
                <a:spcPts val="0"/>
              </a:spcAft>
              <a:buNone/>
            </a:pPr>
            <a:endParaRPr sz="1000">
              <a:solidFill>
                <a:srgbClr val="777777"/>
              </a:solidFill>
              <a:highlight>
                <a:srgbClr val="FFFFFF"/>
              </a:highlight>
            </a:endParaRPr>
          </a:p>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rtl="0">
              <a:lnSpc>
                <a:spcPct val="115000"/>
              </a:lnSpc>
              <a:spcBef>
                <a:spcPts val="0"/>
              </a:spcBef>
              <a:spcAft>
                <a:spcPts val="0"/>
              </a:spcAft>
              <a:buClr>
                <a:schemeClr val="dk1"/>
              </a:buClr>
              <a:buSzPts val="1100"/>
              <a:buNone/>
            </a:pPr>
            <a:r>
              <a:rPr lang="en-GB" u="sng">
                <a:solidFill>
                  <a:schemeClr val="hlink"/>
                </a:solidFill>
                <a:latin typeface="Calibri"/>
                <a:ea typeface="Calibri"/>
                <a:cs typeface="Calibri"/>
                <a:sym typeface="Calibri"/>
                <a:hlinkClick r:id="rId3"/>
              </a:rPr>
              <a:t>http://blog.minitab.com/blog/understanding-statistics/handling-multicollinearity-in-regression-analysis</a:t>
            </a:r>
            <a:endParaRPr>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en-GB" u="sng">
                <a:solidFill>
                  <a:schemeClr val="hlink"/>
                </a:solidFill>
                <a:latin typeface="Calibri"/>
                <a:ea typeface="Calibri"/>
                <a:cs typeface="Calibri"/>
                <a:sym typeface="Calibri"/>
                <a:hlinkClick r:id="rId4"/>
              </a:rPr>
              <a:t>https://libraries.mit.edu/files/gis/regression_output_iap2013.pdf</a:t>
            </a:r>
            <a:endParaRPr>
              <a:solidFill>
                <a:schemeClr val="dk1"/>
              </a:solidFill>
              <a:latin typeface="Calibri"/>
              <a:ea typeface="Calibri"/>
              <a:cs typeface="Calibri"/>
              <a:sym typeface="Calibri"/>
            </a:endParaRPr>
          </a:p>
          <a:p>
            <a:pPr marL="0" lvl="0" indent="0" rtl="0">
              <a:spcBef>
                <a:spcPts val="0"/>
              </a:spcBef>
              <a:spcAft>
                <a:spcPts val="0"/>
              </a:spcAft>
              <a:buClr>
                <a:schemeClr val="dk1"/>
              </a:buClr>
              <a:buSzPts val="1100"/>
              <a:buFont typeface="Arial"/>
              <a:buNone/>
            </a:pPr>
            <a:r>
              <a:rPr lang="en-GB" sz="1400">
                <a:solidFill>
                  <a:schemeClr val="dk1"/>
                </a:solidFill>
              </a:rPr>
              <a:t>https://libraries.mit.edu/files/gis/regression_output_iap2013.pdf</a:t>
            </a:r>
            <a:endParaRPr>
              <a:solidFill>
                <a:schemeClr val="dk1"/>
              </a:solidFill>
              <a:latin typeface="Calibri"/>
              <a:ea typeface="Calibri"/>
              <a:cs typeface="Calibri"/>
              <a:sym typeface="Calibri"/>
            </a:endParaRPr>
          </a:p>
          <a:p>
            <a:pPr marL="0" lvl="0" indent="0" rtl="0">
              <a:lnSpc>
                <a:spcPct val="115000"/>
              </a:lnSpc>
              <a:spcBef>
                <a:spcPts val="0"/>
              </a:spcBef>
              <a:spcAft>
                <a:spcPts val="0"/>
              </a:spcAft>
              <a:buNone/>
            </a:pPr>
            <a:endParaRPr>
              <a:solidFill>
                <a:schemeClr val="dk1"/>
              </a:solidFill>
              <a:latin typeface="Calibri"/>
              <a:ea typeface="Calibri"/>
              <a:cs typeface="Calibri"/>
              <a:sym typeface="Calibri"/>
            </a:endParaRPr>
          </a:p>
          <a:p>
            <a:pPr marL="457200" lvl="0" indent="-228600" rtl="0">
              <a:lnSpc>
                <a:spcPct val="115000"/>
              </a:lnSpc>
              <a:spcBef>
                <a:spcPts val="0"/>
              </a:spcBef>
              <a:spcAft>
                <a:spcPts val="0"/>
              </a:spcAft>
              <a:buClr>
                <a:schemeClr val="dk1"/>
              </a:buClr>
              <a:buSzPts val="1100"/>
              <a:buNone/>
            </a:pPr>
            <a:r>
              <a:rPr lang="en-GB">
                <a:solidFill>
                  <a:schemeClr val="dk1"/>
                </a:solidFill>
              </a:rPr>
              <a:t>						</a:t>
            </a: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marL="0" lvl="0" indent="0">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marL="0" lvl="0" indent="0">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u="sng">
                <a:solidFill>
                  <a:schemeClr val="hlink"/>
                </a:solidFill>
                <a:hlinkClick r:id="rId3"/>
              </a:rPr>
              <a:t>https://www.quora.com/Is-there-any-relation-between-poverty-education-and-crime-rate</a:t>
            </a:r>
            <a:endParaRPr/>
          </a:p>
          <a:p>
            <a:pPr marL="0" lvl="0" indent="0">
              <a:spcBef>
                <a:spcPts val="0"/>
              </a:spcBef>
              <a:spcAft>
                <a:spcPts val="0"/>
              </a:spcAft>
              <a:buNone/>
            </a:pPr>
            <a:r>
              <a:rPr lang="en-GB" u="sng">
                <a:solidFill>
                  <a:schemeClr val="hlink"/>
                </a:solidFill>
                <a:hlinkClick r:id="rId4"/>
              </a:rPr>
              <a:t>http://www.oxfordhandbooks.com/view/10.1093/oxfordhb/9780199914050.001.0001/oxfordhb-9780199914050-e-28</a:t>
            </a:r>
            <a:endParaRPr/>
          </a:p>
          <a:p>
            <a:pPr marL="0" lvl="0" indent="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u="sng">
                <a:solidFill>
                  <a:schemeClr val="hlink"/>
                </a:solidFill>
                <a:hlinkClick r:id="rId3"/>
              </a:rPr>
              <a:t>https://www.quora.com/Is-there-any-relation-between-poverty-education-and-crime-rate</a:t>
            </a:r>
            <a:endParaRPr/>
          </a:p>
          <a:p>
            <a:pPr marL="0" lvl="0" indent="0" rtl="0">
              <a:spcBef>
                <a:spcPts val="0"/>
              </a:spcBef>
              <a:spcAft>
                <a:spcPts val="0"/>
              </a:spcAft>
              <a:buNone/>
            </a:pPr>
            <a:r>
              <a:rPr lang="en-GB" u="sng">
                <a:solidFill>
                  <a:schemeClr val="hlink"/>
                </a:solidFill>
                <a:hlinkClick r:id="rId4"/>
              </a:rPr>
              <a:t>http://www.oxfordhandbooks.com/view/10.1093/oxfordhb/9780199914050.001.0001/oxfordhb-9780199914050-e-28</a:t>
            </a:r>
            <a:endParaRPr/>
          </a:p>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04800" marR="304800" lvl="0" indent="0" rtl="0">
              <a:lnSpc>
                <a:spcPct val="115000"/>
              </a:lnSpc>
              <a:spcBef>
                <a:spcPts val="0"/>
              </a:spcBef>
              <a:spcAft>
                <a:spcPts val="0"/>
              </a:spcAft>
              <a:buClr>
                <a:schemeClr val="dk1"/>
              </a:buClr>
              <a:buSzPts val="1100"/>
              <a:buFont typeface="Arial"/>
              <a:buNone/>
            </a:pPr>
            <a:r>
              <a:rPr lang="en-GB" sz="1300">
                <a:solidFill>
                  <a:srgbClr val="333333"/>
                </a:solidFill>
              </a:rPr>
              <a:t>about one-third of Illinois’ 12.5 million people — roughly 3.8 million — are either low-income or living in poverty, according to the report, which defines low-income as a family of four living on roughly $48,000. About $24,000 is considered poverty level. High income is defined as a household salary of $75,000 or greater.</a:t>
            </a:r>
            <a:endParaRPr sz="1300">
              <a:solidFill>
                <a:srgbClr val="333333"/>
              </a:solidFill>
            </a:endParaRPr>
          </a:p>
          <a:p>
            <a:pPr marL="0" lvl="0" indent="0">
              <a:spcBef>
                <a:spcPts val="19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200" b="1"/>
              <a:t>Hypothesis: Lack of education will lead to poverty and therefore the prevalence of crime</a:t>
            </a:r>
            <a:endParaRPr sz="1200" b="1"/>
          </a:p>
          <a:p>
            <a:pPr marL="457200" lvl="0" indent="-342900" rtl="0">
              <a:lnSpc>
                <a:spcPct val="115000"/>
              </a:lnSpc>
              <a:spcBef>
                <a:spcPts val="1600"/>
              </a:spcBef>
              <a:spcAft>
                <a:spcPts val="0"/>
              </a:spcAft>
              <a:buClr>
                <a:srgbClr val="000000"/>
              </a:buClr>
              <a:buSzPts val="1800"/>
              <a:buChar char="-"/>
            </a:pPr>
            <a:r>
              <a:rPr lang="en-GB" sz="1200"/>
              <a:t>Lack of education leads to people not having valuable job skills, which leads to low pay,and therefore to poverty for low skill workers. The poor commit crime in order to survive, or because they feel entitled to take from the “rich”</a:t>
            </a:r>
            <a:endParaRPr sz="1200"/>
          </a:p>
          <a:p>
            <a:pPr marL="0" lvl="0" indent="0">
              <a:spcBef>
                <a:spcPts val="16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Violent_crim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11850"/>
            <a:ext cx="8520600" cy="18831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GB" sz="3600" b="1">
                <a:solidFill>
                  <a:srgbClr val="F3F3F3"/>
                </a:solidFill>
              </a:rPr>
              <a:t>Exploratory Data Analysis (EDA) Of Chicago: Criminology and Sociodemographic study</a:t>
            </a:r>
            <a:endParaRPr sz="3600" b="1">
              <a:solidFill>
                <a:srgbClr val="F3F3F3"/>
              </a:solidFill>
            </a:endParaRPr>
          </a:p>
        </p:txBody>
      </p:sp>
      <p:sp>
        <p:nvSpPr>
          <p:cNvPr id="55" name="Shape 55"/>
          <p:cNvSpPr txBox="1">
            <a:spLocks noGrp="1"/>
          </p:cNvSpPr>
          <p:nvPr>
            <p:ph type="subTitle" idx="1"/>
          </p:nvPr>
        </p:nvSpPr>
        <p:spPr>
          <a:xfrm>
            <a:off x="201450" y="3384325"/>
            <a:ext cx="8741100" cy="150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a:solidFill>
                  <a:srgbClr val="F3F3F3"/>
                </a:solidFill>
              </a:rPr>
              <a:t>Prepared by: </a:t>
            </a:r>
            <a:endParaRPr sz="1400">
              <a:solidFill>
                <a:srgbClr val="F3F3F3"/>
              </a:solidFill>
            </a:endParaRPr>
          </a:p>
          <a:p>
            <a:pPr marL="0" lvl="0" indent="0" algn="l" rtl="0">
              <a:lnSpc>
                <a:spcPct val="115000"/>
              </a:lnSpc>
              <a:spcBef>
                <a:spcPts val="0"/>
              </a:spcBef>
              <a:spcAft>
                <a:spcPts val="0"/>
              </a:spcAft>
              <a:buNone/>
            </a:pPr>
            <a:r>
              <a:rPr lang="en-GB" sz="1400">
                <a:solidFill>
                  <a:schemeClr val="lt1"/>
                </a:solidFill>
              </a:rPr>
              <a:t>Charissa Leung 17078508g | Kai Yin Cheung 17016852g                             </a:t>
            </a:r>
            <a:endParaRPr sz="1400">
              <a:solidFill>
                <a:schemeClr val="lt1"/>
              </a:solidFill>
            </a:endParaRPr>
          </a:p>
          <a:p>
            <a:pPr marL="0" lvl="0" indent="0" algn="l" rtl="0">
              <a:lnSpc>
                <a:spcPct val="115000"/>
              </a:lnSpc>
              <a:spcBef>
                <a:spcPts val="0"/>
              </a:spcBef>
              <a:spcAft>
                <a:spcPts val="0"/>
              </a:spcAft>
              <a:buNone/>
            </a:pPr>
            <a:r>
              <a:rPr lang="en-GB" sz="1400">
                <a:solidFill>
                  <a:schemeClr val="lt1"/>
                </a:solidFill>
              </a:rPr>
              <a:t>Keegan Savio Carvalho 17089939g | Mengyao Wu 17083495g                                           </a:t>
            </a:r>
            <a:endParaRPr sz="1400">
              <a:solidFill>
                <a:schemeClr val="lt1"/>
              </a:solidFill>
            </a:endParaRPr>
          </a:p>
          <a:p>
            <a:pPr marL="0" lvl="0" indent="0" algn="l" rtl="0">
              <a:lnSpc>
                <a:spcPct val="115000"/>
              </a:lnSpc>
              <a:spcBef>
                <a:spcPts val="0"/>
              </a:spcBef>
              <a:spcAft>
                <a:spcPts val="0"/>
              </a:spcAft>
              <a:buNone/>
            </a:pPr>
            <a:r>
              <a:rPr lang="en-GB" sz="1400">
                <a:solidFill>
                  <a:schemeClr val="lt1"/>
                </a:solidFill>
              </a:rPr>
              <a:t>Wing Tak Lo 16014484g | XiaoMing Li 17094157g</a:t>
            </a:r>
            <a:endParaRPr sz="1400">
              <a:solidFill>
                <a:schemeClr val="lt1"/>
              </a:solidFill>
            </a:endParaRPr>
          </a:p>
          <a:p>
            <a:pPr marL="0" lvl="0" indent="0" algn="l" rtl="0">
              <a:lnSpc>
                <a:spcPct val="115000"/>
              </a:lnSpc>
              <a:spcBef>
                <a:spcPts val="0"/>
              </a:spcBef>
              <a:spcAft>
                <a:spcPts val="0"/>
              </a:spcAft>
              <a:buNone/>
            </a:pPr>
            <a:r>
              <a:rPr lang="en-GB" sz="1400">
                <a:solidFill>
                  <a:schemeClr val="lt1"/>
                </a:solidFill>
              </a:rPr>
              <a:t>Yu Qi Xie 17089939</a:t>
            </a:r>
            <a:endParaRPr sz="1400">
              <a:solidFill>
                <a:schemeClr val="lt1"/>
              </a:solidFill>
            </a:endParaRPr>
          </a:p>
          <a:p>
            <a:pPr marL="0" lvl="0" indent="0" rtl="0">
              <a:spcBef>
                <a:spcPts val="0"/>
              </a:spcBef>
              <a:spcAft>
                <a:spcPts val="0"/>
              </a:spcAft>
              <a:buNone/>
            </a:pPr>
            <a:endParaRPr sz="1800"/>
          </a:p>
        </p:txBody>
      </p:sp>
      <p:sp>
        <p:nvSpPr>
          <p:cNvPr id="56" name="Shape 56"/>
          <p:cNvSpPr txBox="1"/>
          <p:nvPr/>
        </p:nvSpPr>
        <p:spPr>
          <a:xfrm>
            <a:off x="3074375" y="1331950"/>
            <a:ext cx="4825200" cy="562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269800" y="23560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FFFFF"/>
                </a:solidFill>
              </a:rPr>
              <a:t>Spatial Distribution of Violent Crimes</a:t>
            </a:r>
            <a:endParaRPr b="1">
              <a:solidFill>
                <a:srgbClr val="FFFFFF"/>
              </a:solidFill>
            </a:endParaRPr>
          </a:p>
        </p:txBody>
      </p:sp>
      <p:sp>
        <p:nvSpPr>
          <p:cNvPr id="136" name="Shape 136"/>
          <p:cNvSpPr txBox="1">
            <a:spLocks noGrp="1"/>
          </p:cNvSpPr>
          <p:nvPr>
            <p:ph type="body" idx="1"/>
          </p:nvPr>
        </p:nvSpPr>
        <p:spPr>
          <a:xfrm>
            <a:off x="4617575" y="1107725"/>
            <a:ext cx="4236900" cy="3882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FFFFF"/>
              </a:buClr>
              <a:buSzPts val="1800"/>
              <a:buChar char="-"/>
            </a:pPr>
            <a:r>
              <a:rPr lang="en-GB">
                <a:solidFill>
                  <a:srgbClr val="FFFFFF"/>
                </a:solidFill>
              </a:rPr>
              <a:t>There are two major areas for the occurrence of violent crimes which are located in the north-western and southern parts of the Chicago.</a:t>
            </a:r>
            <a:endParaRPr>
              <a:solidFill>
                <a:srgbClr val="FFFFFF"/>
              </a:solidFill>
            </a:endParaRPr>
          </a:p>
          <a:p>
            <a:pPr marL="457200" lvl="0" indent="-342900" rtl="0">
              <a:spcBef>
                <a:spcPts val="0"/>
              </a:spcBef>
              <a:spcAft>
                <a:spcPts val="0"/>
              </a:spcAft>
              <a:buClr>
                <a:srgbClr val="FFFFFF"/>
              </a:buClr>
              <a:buSzPts val="1800"/>
              <a:buChar char="-"/>
            </a:pPr>
            <a:r>
              <a:rPr lang="en-GB">
                <a:solidFill>
                  <a:srgbClr val="FFFFFF"/>
                </a:solidFill>
              </a:rPr>
              <a:t>Number of crimes are relatively low along the borders</a:t>
            </a:r>
            <a:endParaRPr>
              <a:solidFill>
                <a:srgbClr val="FFFFFF"/>
              </a:solidFill>
            </a:endParaRPr>
          </a:p>
          <a:p>
            <a:pPr marL="457200" lvl="0" indent="-342900">
              <a:spcBef>
                <a:spcPts val="0"/>
              </a:spcBef>
              <a:spcAft>
                <a:spcPts val="0"/>
              </a:spcAft>
              <a:buClr>
                <a:srgbClr val="FFFFFF"/>
              </a:buClr>
              <a:buSzPts val="1800"/>
              <a:buChar char="-"/>
            </a:pPr>
            <a:r>
              <a:rPr lang="en-GB">
                <a:solidFill>
                  <a:srgbClr val="FFFFFF"/>
                </a:solidFill>
              </a:rPr>
              <a:t>Low crime rate in central Chicago</a:t>
            </a:r>
            <a:endParaRPr>
              <a:solidFill>
                <a:srgbClr val="FFFFFF"/>
              </a:solidFill>
            </a:endParaRPr>
          </a:p>
        </p:txBody>
      </p:sp>
      <p:pic>
        <p:nvPicPr>
          <p:cNvPr id="137" name="Shape 137"/>
          <p:cNvPicPr preferRelativeResize="0"/>
          <p:nvPr/>
        </p:nvPicPr>
        <p:blipFill>
          <a:blip r:embed="rId3">
            <a:alphaModFix/>
          </a:blip>
          <a:stretch>
            <a:fillRect/>
          </a:stretch>
        </p:blipFill>
        <p:spPr>
          <a:xfrm>
            <a:off x="190578" y="1209675"/>
            <a:ext cx="4460524" cy="3468099"/>
          </a:xfrm>
          <a:prstGeom prst="rect">
            <a:avLst/>
          </a:prstGeom>
          <a:noFill/>
          <a:ln>
            <a:noFill/>
          </a:ln>
        </p:spPr>
      </p:pic>
      <p:cxnSp>
        <p:nvCxnSpPr>
          <p:cNvPr id="138" name="Shape 138"/>
          <p:cNvCxnSpPr/>
          <p:nvPr/>
        </p:nvCxnSpPr>
        <p:spPr>
          <a:xfrm>
            <a:off x="249625" y="901139"/>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257550" y="143450"/>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GB" sz="2400" b="1">
                <a:solidFill>
                  <a:srgbClr val="F3F3F3"/>
                </a:solidFill>
              </a:rPr>
              <a:t>Number of Violent Crimes (Violent_C)</a:t>
            </a:r>
            <a:endParaRPr sz="2400" b="1"/>
          </a:p>
        </p:txBody>
      </p:sp>
      <p:sp>
        <p:nvSpPr>
          <p:cNvPr id="144" name="Shape 144"/>
          <p:cNvSpPr txBox="1">
            <a:spLocks noGrp="1"/>
          </p:cNvSpPr>
          <p:nvPr>
            <p:ph type="body" idx="1"/>
          </p:nvPr>
        </p:nvSpPr>
        <p:spPr>
          <a:xfrm>
            <a:off x="686900" y="929825"/>
            <a:ext cx="5374500" cy="938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b="1">
                <a:solidFill>
                  <a:srgbClr val="F3F3F3"/>
                </a:solidFill>
              </a:rPr>
              <a:t>Histogram</a:t>
            </a:r>
            <a:endParaRPr b="1">
              <a:solidFill>
                <a:srgbClr val="F3F3F3"/>
              </a:solidFill>
            </a:endParaRPr>
          </a:p>
          <a:p>
            <a:pPr marL="457200" lvl="0" indent="-342900">
              <a:spcBef>
                <a:spcPts val="1600"/>
              </a:spcBef>
              <a:spcAft>
                <a:spcPts val="0"/>
              </a:spcAft>
              <a:buClr>
                <a:srgbClr val="F3F3F3"/>
              </a:buClr>
              <a:buSzPts val="1800"/>
              <a:buChar char="-"/>
            </a:pPr>
            <a:r>
              <a:rPr lang="en-GB">
                <a:solidFill>
                  <a:srgbClr val="F3F3F3"/>
                </a:solidFill>
              </a:rPr>
              <a:t>A positive (right) skewed distribution </a:t>
            </a:r>
            <a:endParaRPr>
              <a:solidFill>
                <a:srgbClr val="F3F3F3"/>
              </a:solidFill>
            </a:endParaRPr>
          </a:p>
        </p:txBody>
      </p:sp>
      <p:pic>
        <p:nvPicPr>
          <p:cNvPr id="145" name="Shape 145"/>
          <p:cNvPicPr preferRelativeResize="0"/>
          <p:nvPr/>
        </p:nvPicPr>
        <p:blipFill>
          <a:blip r:embed="rId3">
            <a:alphaModFix/>
          </a:blip>
          <a:stretch>
            <a:fillRect/>
          </a:stretch>
        </p:blipFill>
        <p:spPr>
          <a:xfrm>
            <a:off x="1641900" y="1868225"/>
            <a:ext cx="4349050" cy="3110500"/>
          </a:xfrm>
          <a:prstGeom prst="rect">
            <a:avLst/>
          </a:prstGeom>
          <a:noFill/>
          <a:ln>
            <a:noFill/>
          </a:ln>
        </p:spPr>
      </p:pic>
      <p:cxnSp>
        <p:nvCxnSpPr>
          <p:cNvPr id="146" name="Shape 146"/>
          <p:cNvCxnSpPr/>
          <p:nvPr/>
        </p:nvCxnSpPr>
        <p:spPr>
          <a:xfrm>
            <a:off x="322600" y="842514"/>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2" name="Shape 152"/>
          <p:cNvSpPr txBox="1">
            <a:spLocks noGrp="1"/>
          </p:cNvSpPr>
          <p:nvPr>
            <p:ph type="body" idx="1"/>
          </p:nvPr>
        </p:nvSpPr>
        <p:spPr>
          <a:xfrm>
            <a:off x="434850" y="256175"/>
            <a:ext cx="4407000" cy="50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a:solidFill>
                  <a:srgbClr val="F3F3F3"/>
                </a:solidFill>
              </a:rPr>
              <a:t>QQ Plot</a:t>
            </a:r>
            <a:endParaRPr sz="2400">
              <a:solidFill>
                <a:srgbClr val="F3F3F3"/>
              </a:solidFill>
            </a:endParaRPr>
          </a:p>
          <a:p>
            <a:pPr marL="457200" lvl="0" indent="-342900" rtl="0">
              <a:spcBef>
                <a:spcPts val="1600"/>
              </a:spcBef>
              <a:spcAft>
                <a:spcPts val="0"/>
              </a:spcAft>
              <a:buClr>
                <a:srgbClr val="F3F3F3"/>
              </a:buClr>
              <a:buSzPts val="1800"/>
              <a:buChar char="-"/>
            </a:pPr>
            <a:r>
              <a:rPr lang="en-GB">
                <a:solidFill>
                  <a:srgbClr val="F3F3F3"/>
                </a:solidFill>
              </a:rPr>
              <a:t>Close to normal distribution</a:t>
            </a:r>
            <a:endParaRPr>
              <a:solidFill>
                <a:srgbClr val="F3F3F3"/>
              </a:solidFill>
            </a:endParaRPr>
          </a:p>
          <a:p>
            <a:pPr marL="457200" lvl="0" indent="-342900">
              <a:spcBef>
                <a:spcPts val="0"/>
              </a:spcBef>
              <a:spcAft>
                <a:spcPts val="0"/>
              </a:spcAft>
              <a:buClr>
                <a:srgbClr val="F3F3F3"/>
              </a:buClr>
              <a:buSzPts val="1800"/>
              <a:buChar char="-"/>
            </a:pPr>
            <a:r>
              <a:rPr lang="en-GB">
                <a:solidFill>
                  <a:srgbClr val="F3F3F3"/>
                </a:solidFill>
              </a:rPr>
              <a:t>Lies on a 50 degree reference line</a:t>
            </a:r>
            <a:endParaRPr>
              <a:solidFill>
                <a:srgbClr val="F3F3F3"/>
              </a:solidFill>
            </a:endParaRPr>
          </a:p>
        </p:txBody>
      </p:sp>
      <p:pic>
        <p:nvPicPr>
          <p:cNvPr id="153" name="Shape 153"/>
          <p:cNvPicPr preferRelativeResize="0"/>
          <p:nvPr/>
        </p:nvPicPr>
        <p:blipFill>
          <a:blip r:embed="rId3">
            <a:alphaModFix/>
          </a:blip>
          <a:stretch>
            <a:fillRect/>
          </a:stretch>
        </p:blipFill>
        <p:spPr>
          <a:xfrm>
            <a:off x="7301400" y="682038"/>
            <a:ext cx="1276350" cy="4181475"/>
          </a:xfrm>
          <a:prstGeom prst="rect">
            <a:avLst/>
          </a:prstGeom>
          <a:noFill/>
          <a:ln>
            <a:noFill/>
          </a:ln>
        </p:spPr>
      </p:pic>
      <p:pic>
        <p:nvPicPr>
          <p:cNvPr id="154" name="Shape 154"/>
          <p:cNvPicPr preferRelativeResize="0"/>
          <p:nvPr/>
        </p:nvPicPr>
        <p:blipFill>
          <a:blip r:embed="rId4">
            <a:alphaModFix/>
          </a:blip>
          <a:stretch>
            <a:fillRect/>
          </a:stretch>
        </p:blipFill>
        <p:spPr>
          <a:xfrm>
            <a:off x="351575" y="1675375"/>
            <a:ext cx="4562700" cy="3267049"/>
          </a:xfrm>
          <a:prstGeom prst="rect">
            <a:avLst/>
          </a:prstGeom>
          <a:noFill/>
          <a:ln>
            <a:noFill/>
          </a:ln>
        </p:spPr>
      </p:pic>
      <p:sp>
        <p:nvSpPr>
          <p:cNvPr id="155" name="Shape 155"/>
          <p:cNvSpPr txBox="1"/>
          <p:nvPr/>
        </p:nvSpPr>
        <p:spPr>
          <a:xfrm>
            <a:off x="4729800" y="445025"/>
            <a:ext cx="2571600" cy="203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2400">
                <a:solidFill>
                  <a:srgbClr val="F3F3F3"/>
                </a:solidFill>
              </a:rPr>
              <a:t>     Box Plot</a:t>
            </a:r>
            <a:endParaRPr sz="2400">
              <a:solidFill>
                <a:srgbClr val="F3F3F3"/>
              </a:solidFill>
            </a:endParaRPr>
          </a:p>
          <a:p>
            <a:pPr marL="0" lvl="0" indent="0">
              <a:spcBef>
                <a:spcPts val="0"/>
              </a:spcBef>
              <a:spcAft>
                <a:spcPts val="0"/>
              </a:spcAft>
              <a:buNone/>
            </a:pPr>
            <a:endParaRPr sz="2400">
              <a:solidFill>
                <a:srgbClr val="F3F3F3"/>
              </a:solidFill>
            </a:endParaRPr>
          </a:p>
          <a:p>
            <a:pPr marL="457200" lvl="0" indent="-342900" rtl="0">
              <a:spcBef>
                <a:spcPts val="0"/>
              </a:spcBef>
              <a:spcAft>
                <a:spcPts val="0"/>
              </a:spcAft>
              <a:buClr>
                <a:srgbClr val="F3F3F3"/>
              </a:buClr>
              <a:buSzPts val="1800"/>
              <a:buChar char="-"/>
            </a:pPr>
            <a:r>
              <a:rPr lang="en-GB" sz="1800">
                <a:solidFill>
                  <a:srgbClr val="F3F3F3"/>
                </a:solidFill>
              </a:rPr>
              <a:t>One Outlier</a:t>
            </a:r>
            <a:endParaRPr sz="1800">
              <a:solidFill>
                <a:srgbClr val="F3F3F3"/>
              </a:solidFill>
            </a:endParaRPr>
          </a:p>
          <a:p>
            <a:pPr marL="0" lvl="0" indent="0" rtl="0">
              <a:spcBef>
                <a:spcPts val="0"/>
              </a:spcBef>
              <a:spcAft>
                <a:spcPts val="0"/>
              </a:spcAft>
              <a:buNone/>
            </a:pPr>
            <a:endParaRPr sz="1800">
              <a:solidFill>
                <a:srgbClr val="F3F3F3"/>
              </a:solidFill>
            </a:endParaRPr>
          </a:p>
          <a:p>
            <a:pPr marL="457200" lvl="0" indent="-342900">
              <a:spcBef>
                <a:spcPts val="0"/>
              </a:spcBef>
              <a:spcAft>
                <a:spcPts val="0"/>
              </a:spcAft>
              <a:buClr>
                <a:srgbClr val="F3F3F3"/>
              </a:buClr>
              <a:buSzPts val="1800"/>
              <a:buChar char="-"/>
            </a:pPr>
            <a:r>
              <a:rPr lang="en-GB" sz="1800">
                <a:solidFill>
                  <a:srgbClr val="F3F3F3"/>
                </a:solidFill>
              </a:rPr>
              <a:t>Median deviates from the mean</a:t>
            </a:r>
            <a:endParaRPr sz="1800">
              <a:solidFill>
                <a:srgbClr val="F3F3F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269800" y="25235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b="1">
                <a:solidFill>
                  <a:srgbClr val="FFFFFF"/>
                </a:solidFill>
              </a:rPr>
              <a:t>Spatial Distribution of Violent Crimes</a:t>
            </a:r>
            <a:endParaRPr b="1">
              <a:solidFill>
                <a:srgbClr val="FFFFFF"/>
              </a:solidFill>
            </a:endParaRPr>
          </a:p>
          <a:p>
            <a:pPr marL="0" lvl="0" indent="0">
              <a:spcBef>
                <a:spcPts val="0"/>
              </a:spcBef>
              <a:spcAft>
                <a:spcPts val="0"/>
              </a:spcAft>
              <a:buNone/>
            </a:pPr>
            <a:endParaRPr/>
          </a:p>
        </p:txBody>
      </p:sp>
      <p:sp>
        <p:nvSpPr>
          <p:cNvPr id="161" name="Shape 161"/>
          <p:cNvSpPr txBox="1">
            <a:spLocks noGrp="1"/>
          </p:cNvSpPr>
          <p:nvPr>
            <p:ph type="body" idx="1"/>
          </p:nvPr>
        </p:nvSpPr>
        <p:spPr>
          <a:xfrm>
            <a:off x="5755025" y="1152475"/>
            <a:ext cx="30774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3F3F3"/>
              </a:buClr>
              <a:buSzPts val="1800"/>
              <a:buChar char="-"/>
            </a:pPr>
            <a:r>
              <a:rPr lang="en-GB">
                <a:solidFill>
                  <a:srgbClr val="F3F3F3"/>
                </a:solidFill>
              </a:rPr>
              <a:t>No lower outliers detected</a:t>
            </a:r>
            <a:endParaRPr>
              <a:solidFill>
                <a:srgbClr val="F3F3F3"/>
              </a:solidFill>
            </a:endParaRPr>
          </a:p>
          <a:p>
            <a:pPr marL="457200" lvl="0" indent="-342900">
              <a:spcBef>
                <a:spcPts val="0"/>
              </a:spcBef>
              <a:spcAft>
                <a:spcPts val="0"/>
              </a:spcAft>
              <a:buClr>
                <a:srgbClr val="F3F3F3"/>
              </a:buClr>
              <a:buSzPts val="1800"/>
              <a:buChar char="-"/>
            </a:pPr>
            <a:r>
              <a:rPr lang="en-GB">
                <a:solidFill>
                  <a:srgbClr val="F3F3F3"/>
                </a:solidFill>
              </a:rPr>
              <a:t>Upper outlier detected in the northwest of the city</a:t>
            </a:r>
            <a:endParaRPr>
              <a:solidFill>
                <a:srgbClr val="F3F3F3"/>
              </a:solidFill>
            </a:endParaRPr>
          </a:p>
        </p:txBody>
      </p:sp>
      <p:pic>
        <p:nvPicPr>
          <p:cNvPr id="162" name="Shape 162"/>
          <p:cNvPicPr preferRelativeResize="0"/>
          <p:nvPr/>
        </p:nvPicPr>
        <p:blipFill>
          <a:blip r:embed="rId3">
            <a:alphaModFix/>
          </a:blip>
          <a:stretch>
            <a:fillRect/>
          </a:stretch>
        </p:blipFill>
        <p:spPr>
          <a:xfrm>
            <a:off x="85526" y="1115725"/>
            <a:ext cx="5481324" cy="3885351"/>
          </a:xfrm>
          <a:prstGeom prst="rect">
            <a:avLst/>
          </a:prstGeom>
          <a:noFill/>
          <a:ln>
            <a:noFill/>
          </a:ln>
        </p:spPr>
      </p:pic>
      <p:cxnSp>
        <p:nvCxnSpPr>
          <p:cNvPr id="163" name="Shape 163"/>
          <p:cNvCxnSpPr/>
          <p:nvPr/>
        </p:nvCxnSpPr>
        <p:spPr>
          <a:xfrm>
            <a:off x="249625" y="901139"/>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18535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FFFFF"/>
                </a:solidFill>
              </a:rPr>
              <a:t>Moran’s I &amp; Lowess Smoothing</a:t>
            </a:r>
            <a:endParaRPr b="1">
              <a:solidFill>
                <a:srgbClr val="FFFFFF"/>
              </a:solidFill>
            </a:endParaRPr>
          </a:p>
        </p:txBody>
      </p:sp>
      <p:sp>
        <p:nvSpPr>
          <p:cNvPr id="169" name="Shape 169"/>
          <p:cNvSpPr txBox="1">
            <a:spLocks noGrp="1"/>
          </p:cNvSpPr>
          <p:nvPr>
            <p:ph type="body" idx="1"/>
          </p:nvPr>
        </p:nvSpPr>
        <p:spPr>
          <a:xfrm>
            <a:off x="5235625" y="703650"/>
            <a:ext cx="3772500" cy="4026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solidFill>
                  <a:srgbClr val="F3F3F3"/>
                </a:solidFill>
              </a:rPr>
              <a:t>Clustering Pattern:</a:t>
            </a:r>
            <a:endParaRPr>
              <a:solidFill>
                <a:srgbClr val="F3F3F3"/>
              </a:solidFill>
            </a:endParaRPr>
          </a:p>
          <a:p>
            <a:pPr marL="457200" lvl="0" indent="-342900" rtl="0">
              <a:spcBef>
                <a:spcPts val="1600"/>
              </a:spcBef>
              <a:spcAft>
                <a:spcPts val="0"/>
              </a:spcAft>
              <a:buClr>
                <a:srgbClr val="F3F3F3"/>
              </a:buClr>
              <a:buSzPts val="1800"/>
              <a:buChar char="-"/>
            </a:pPr>
            <a:r>
              <a:rPr lang="en-GB">
                <a:solidFill>
                  <a:srgbClr val="F3F3F3"/>
                </a:solidFill>
              </a:rPr>
              <a:t>Follows a </a:t>
            </a:r>
            <a:r>
              <a:rPr lang="en-GB">
                <a:solidFill>
                  <a:srgbClr val="FF0000"/>
                </a:solidFill>
              </a:rPr>
              <a:t>positive spatial autocorrelation</a:t>
            </a:r>
            <a:r>
              <a:rPr lang="en-GB">
                <a:solidFill>
                  <a:srgbClr val="F3F3F3"/>
                </a:solidFill>
              </a:rPr>
              <a:t>, meaning that the studied feature (i.e.crime occurrence) has neighboring features with similarly high or low attribute</a:t>
            </a:r>
            <a:endParaRPr>
              <a:solidFill>
                <a:srgbClr val="F3F3F3"/>
              </a:solidFill>
            </a:endParaRPr>
          </a:p>
          <a:p>
            <a:pPr marL="457200" lvl="0" indent="-342900" rtl="0">
              <a:spcBef>
                <a:spcPts val="0"/>
              </a:spcBef>
              <a:spcAft>
                <a:spcPts val="0"/>
              </a:spcAft>
              <a:buClr>
                <a:srgbClr val="F3F3F3"/>
              </a:buClr>
              <a:buSzPts val="1800"/>
              <a:buChar char="-"/>
            </a:pPr>
            <a:endParaRPr>
              <a:solidFill>
                <a:srgbClr val="F3F3F3"/>
              </a:solidFill>
            </a:endParaRPr>
          </a:p>
          <a:p>
            <a:pPr marL="457200" lvl="0" indent="-342900" rtl="0">
              <a:spcBef>
                <a:spcPts val="0"/>
              </a:spcBef>
              <a:spcAft>
                <a:spcPts val="0"/>
              </a:spcAft>
              <a:buClr>
                <a:srgbClr val="F3F3F3"/>
              </a:buClr>
              <a:buSzPts val="1800"/>
              <a:buChar char="-"/>
            </a:pPr>
            <a:r>
              <a:rPr lang="en-GB">
                <a:solidFill>
                  <a:srgbClr val="F3F3F3"/>
                </a:solidFill>
              </a:rPr>
              <a:t>Can’t tell about the spatial association (SA) : Hard to deduce from the scatterplot as they all cluster at the center of the graph</a:t>
            </a:r>
            <a:endParaRPr>
              <a:solidFill>
                <a:srgbClr val="F3F3F3"/>
              </a:solidFill>
            </a:endParaRPr>
          </a:p>
          <a:p>
            <a:pPr marL="457200" lvl="0" indent="-342900">
              <a:spcBef>
                <a:spcPts val="0"/>
              </a:spcBef>
              <a:spcAft>
                <a:spcPts val="0"/>
              </a:spcAft>
              <a:buClr>
                <a:srgbClr val="F3F3F3"/>
              </a:buClr>
              <a:buSzPts val="1800"/>
              <a:buChar char="-"/>
            </a:pPr>
            <a:r>
              <a:rPr lang="en-GB" sz="1200">
                <a:solidFill>
                  <a:srgbClr val="F3F3F3"/>
                </a:solidFill>
                <a:latin typeface="Times New Roman"/>
                <a:ea typeface="Times New Roman"/>
                <a:cs typeface="Times New Roman"/>
                <a:sym typeface="Times New Roman"/>
              </a:rPr>
              <a:t>tes</a:t>
            </a:r>
            <a:endParaRPr>
              <a:solidFill>
                <a:srgbClr val="F3F3F3"/>
              </a:solidFill>
            </a:endParaRPr>
          </a:p>
        </p:txBody>
      </p:sp>
      <p:cxnSp>
        <p:nvCxnSpPr>
          <p:cNvPr id="170" name="Shape 170"/>
          <p:cNvCxnSpPr/>
          <p:nvPr/>
        </p:nvCxnSpPr>
        <p:spPr>
          <a:xfrm>
            <a:off x="367100" y="740539"/>
            <a:ext cx="8020200" cy="0"/>
          </a:xfrm>
          <a:prstGeom prst="straightConnector1">
            <a:avLst/>
          </a:prstGeom>
          <a:noFill/>
          <a:ln w="9525" cap="flat" cmpd="sng">
            <a:solidFill>
              <a:srgbClr val="F3F3F3"/>
            </a:solidFill>
            <a:prstDash val="solid"/>
            <a:miter lim="8000"/>
            <a:headEnd type="none" w="sm" len="sm"/>
            <a:tailEnd type="none" w="sm" len="sm"/>
          </a:ln>
        </p:spPr>
      </p:cxnSp>
      <p:sp>
        <p:nvSpPr>
          <p:cNvPr id="171" name="Shape 171"/>
          <p:cNvSpPr txBox="1"/>
          <p:nvPr/>
        </p:nvSpPr>
        <p:spPr>
          <a:xfrm>
            <a:off x="5704750" y="573750"/>
            <a:ext cx="980100" cy="1238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solidFill>
                <a:srgbClr val="FF0000"/>
              </a:solidFill>
            </a:endParaRPr>
          </a:p>
        </p:txBody>
      </p:sp>
      <p:sp>
        <p:nvSpPr>
          <p:cNvPr id="172" name="Shape 172"/>
          <p:cNvSpPr txBox="1"/>
          <p:nvPr/>
        </p:nvSpPr>
        <p:spPr>
          <a:xfrm>
            <a:off x="5704750" y="2169675"/>
            <a:ext cx="1231500" cy="88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solidFill>
                <a:srgbClr val="FF0000"/>
              </a:solidFill>
            </a:endParaRPr>
          </a:p>
        </p:txBody>
      </p:sp>
      <p:sp>
        <p:nvSpPr>
          <p:cNvPr id="173" name="Shape 173"/>
          <p:cNvSpPr txBox="1"/>
          <p:nvPr/>
        </p:nvSpPr>
        <p:spPr>
          <a:xfrm>
            <a:off x="4490100" y="185350"/>
            <a:ext cx="1063800" cy="837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solidFill>
                <a:srgbClr val="FF0000"/>
              </a:solidFill>
            </a:endParaRPr>
          </a:p>
        </p:txBody>
      </p:sp>
      <p:sp>
        <p:nvSpPr>
          <p:cNvPr id="174" name="Shape 174"/>
          <p:cNvSpPr txBox="1"/>
          <p:nvPr/>
        </p:nvSpPr>
        <p:spPr>
          <a:xfrm>
            <a:off x="6349775" y="519375"/>
            <a:ext cx="946800" cy="74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solidFill>
                <a:srgbClr val="FF0000"/>
              </a:solidFill>
            </a:endParaRPr>
          </a:p>
        </p:txBody>
      </p:sp>
      <p:pic>
        <p:nvPicPr>
          <p:cNvPr id="175" name="Shape 175"/>
          <p:cNvPicPr preferRelativeResize="0"/>
          <p:nvPr/>
        </p:nvPicPr>
        <p:blipFill rotWithShape="1">
          <a:blip r:embed="rId3">
            <a:alphaModFix/>
          </a:blip>
          <a:srcRect l="25555" r="26225"/>
          <a:stretch/>
        </p:blipFill>
        <p:spPr>
          <a:xfrm>
            <a:off x="367100" y="903150"/>
            <a:ext cx="4446224" cy="4026900"/>
          </a:xfrm>
          <a:prstGeom prst="rect">
            <a:avLst/>
          </a:prstGeom>
          <a:noFill/>
          <a:ln>
            <a:noFill/>
          </a:ln>
        </p:spPr>
      </p:pic>
      <p:sp>
        <p:nvSpPr>
          <p:cNvPr id="176" name="Shape 176"/>
          <p:cNvSpPr txBox="1"/>
          <p:nvPr/>
        </p:nvSpPr>
        <p:spPr>
          <a:xfrm>
            <a:off x="3124625" y="1533000"/>
            <a:ext cx="1063800" cy="74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a:solidFill>
                  <a:srgbClr val="FF0000"/>
                </a:solidFill>
              </a:rPr>
              <a:t>High/High Positive SA</a:t>
            </a:r>
            <a:endParaRPr>
              <a:solidFill>
                <a:srgbClr val="FF0000"/>
              </a:solidFill>
            </a:endParaRPr>
          </a:p>
        </p:txBody>
      </p:sp>
      <p:sp>
        <p:nvSpPr>
          <p:cNvPr id="177" name="Shape 177"/>
          <p:cNvSpPr txBox="1"/>
          <p:nvPr/>
        </p:nvSpPr>
        <p:spPr>
          <a:xfrm>
            <a:off x="1415725" y="3216850"/>
            <a:ext cx="946800" cy="837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a:solidFill>
                  <a:srgbClr val="FF0000"/>
                </a:solidFill>
              </a:rPr>
              <a:t>Low/Low positive SA </a:t>
            </a:r>
            <a:endParaRPr>
              <a:solidFill>
                <a:srgbClr val="FF0000"/>
              </a:solidFill>
            </a:endParaRPr>
          </a:p>
        </p:txBody>
      </p:sp>
      <p:sp>
        <p:nvSpPr>
          <p:cNvPr id="178" name="Shape 178"/>
          <p:cNvSpPr txBox="1"/>
          <p:nvPr/>
        </p:nvSpPr>
        <p:spPr>
          <a:xfrm>
            <a:off x="1298450" y="1533000"/>
            <a:ext cx="1063800" cy="837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a:solidFill>
                  <a:srgbClr val="FF0000"/>
                </a:solidFill>
              </a:rPr>
              <a:t>Low/High negative SA</a:t>
            </a:r>
            <a:endParaRPr>
              <a:solidFill>
                <a:srgbClr val="FF0000"/>
              </a:solidFill>
            </a:endParaRPr>
          </a:p>
        </p:txBody>
      </p:sp>
      <p:sp>
        <p:nvSpPr>
          <p:cNvPr id="179" name="Shape 179"/>
          <p:cNvSpPr txBox="1"/>
          <p:nvPr/>
        </p:nvSpPr>
        <p:spPr>
          <a:xfrm>
            <a:off x="3183125" y="3216850"/>
            <a:ext cx="1130700" cy="687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a:solidFill>
                  <a:srgbClr val="FF0000"/>
                </a:solidFill>
              </a:rPr>
              <a:t>High/Low negative SA</a:t>
            </a:r>
            <a:endParaRPr/>
          </a:p>
        </p:txBody>
      </p:sp>
      <p:cxnSp>
        <p:nvCxnSpPr>
          <p:cNvPr id="180" name="Shape 180"/>
          <p:cNvCxnSpPr/>
          <p:nvPr/>
        </p:nvCxnSpPr>
        <p:spPr>
          <a:xfrm rot="10800000">
            <a:off x="4008150" y="2705650"/>
            <a:ext cx="314400" cy="377100"/>
          </a:xfrm>
          <a:prstGeom prst="straightConnector1">
            <a:avLst/>
          </a:prstGeom>
          <a:noFill/>
          <a:ln w="9525" cap="flat" cmpd="sng">
            <a:solidFill>
              <a:srgbClr val="9900FF"/>
            </a:solidFill>
            <a:prstDash val="solid"/>
            <a:round/>
            <a:headEnd type="none" w="med" len="med"/>
            <a:tailEnd type="triangle" w="med" len="med"/>
          </a:ln>
        </p:spPr>
      </p:cxnSp>
      <p:sp>
        <p:nvSpPr>
          <p:cNvPr id="181" name="Shape 181"/>
          <p:cNvSpPr txBox="1"/>
          <p:nvPr/>
        </p:nvSpPr>
        <p:spPr>
          <a:xfrm>
            <a:off x="4096400" y="3053450"/>
            <a:ext cx="1273200" cy="385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F0000"/>
                </a:solidFill>
              </a:rPr>
              <a:t>Lowess Smoothing</a:t>
            </a:r>
            <a:endParaRPr>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2439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FFFFF"/>
                </a:solidFill>
              </a:rPr>
              <a:t>Local Indicator of Spatial Association (LISA)</a:t>
            </a:r>
            <a:endParaRPr b="1">
              <a:solidFill>
                <a:srgbClr val="FFFFFF"/>
              </a:solidFill>
            </a:endParaRPr>
          </a:p>
        </p:txBody>
      </p:sp>
      <p:sp>
        <p:nvSpPr>
          <p:cNvPr id="187" name="Shape 187"/>
          <p:cNvSpPr txBox="1">
            <a:spLocks noGrp="1"/>
          </p:cNvSpPr>
          <p:nvPr>
            <p:ph type="body" idx="1"/>
          </p:nvPr>
        </p:nvSpPr>
        <p:spPr>
          <a:xfrm>
            <a:off x="4486675" y="985625"/>
            <a:ext cx="4657200" cy="404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F0000"/>
                </a:solidFill>
              </a:rPr>
              <a:t>Red highlighted region</a:t>
            </a:r>
            <a:r>
              <a:rPr lang="en-GB">
                <a:solidFill>
                  <a:srgbClr val="FFFFFF"/>
                </a:solidFill>
              </a:rPr>
              <a:t>: areas that have high values of variables and have neighbors with high values as well (i.e. high-high)</a:t>
            </a:r>
            <a:endParaRPr>
              <a:solidFill>
                <a:srgbClr val="FFFFFF"/>
              </a:solidFill>
            </a:endParaRPr>
          </a:p>
          <a:p>
            <a:pPr marL="457200" lvl="0" indent="-342900">
              <a:spcBef>
                <a:spcPts val="1600"/>
              </a:spcBef>
              <a:spcAft>
                <a:spcPts val="0"/>
              </a:spcAft>
              <a:buClr>
                <a:srgbClr val="FFFFFF"/>
              </a:buClr>
              <a:buSzPts val="1800"/>
              <a:buChar char="-"/>
            </a:pPr>
            <a:r>
              <a:rPr lang="en-GB">
                <a:solidFill>
                  <a:srgbClr val="FFFFFF"/>
                </a:solidFill>
              </a:rPr>
              <a:t>Contribute significantly to a positive spatial autocorrelation outcome</a:t>
            </a:r>
            <a:endParaRPr>
              <a:solidFill>
                <a:srgbClr val="FFFFFF"/>
              </a:solidFill>
            </a:endParaRPr>
          </a:p>
          <a:p>
            <a:pPr marL="0" lvl="0" indent="0">
              <a:spcBef>
                <a:spcPts val="1600"/>
              </a:spcBef>
              <a:spcAft>
                <a:spcPts val="0"/>
              </a:spcAft>
              <a:buNone/>
            </a:pPr>
            <a:r>
              <a:rPr lang="en-GB" b="1">
                <a:solidFill>
                  <a:srgbClr val="0000FF"/>
                </a:solidFill>
              </a:rPr>
              <a:t>Blue highlighted region</a:t>
            </a:r>
            <a:r>
              <a:rPr lang="en-GB">
                <a:solidFill>
                  <a:srgbClr val="FFFFFF"/>
                </a:solidFill>
              </a:rPr>
              <a:t>: areas with low values of the variable and have neighbors with low values</a:t>
            </a:r>
            <a:endParaRPr>
              <a:solidFill>
                <a:srgbClr val="FFFFFF"/>
              </a:solidFill>
            </a:endParaRPr>
          </a:p>
          <a:p>
            <a:pPr marL="457200" lvl="0" indent="-342900">
              <a:spcBef>
                <a:spcPts val="1600"/>
              </a:spcBef>
              <a:spcAft>
                <a:spcPts val="0"/>
              </a:spcAft>
              <a:buClr>
                <a:srgbClr val="FFFFFF"/>
              </a:buClr>
              <a:buSzPts val="1800"/>
              <a:buChar char="-"/>
            </a:pPr>
            <a:r>
              <a:rPr lang="en-GB">
                <a:solidFill>
                  <a:srgbClr val="FFFFFF"/>
                </a:solidFill>
              </a:rPr>
              <a:t>Contribute significantly to a negative spatial autocorrelation outcome</a:t>
            </a:r>
            <a:endParaRPr>
              <a:solidFill>
                <a:srgbClr val="FFFFFF"/>
              </a:solidFill>
            </a:endParaRPr>
          </a:p>
        </p:txBody>
      </p:sp>
      <p:pic>
        <p:nvPicPr>
          <p:cNvPr id="188" name="Shape 188"/>
          <p:cNvPicPr preferRelativeResize="0"/>
          <p:nvPr/>
        </p:nvPicPr>
        <p:blipFill>
          <a:blip r:embed="rId3">
            <a:alphaModFix/>
          </a:blip>
          <a:stretch>
            <a:fillRect/>
          </a:stretch>
        </p:blipFill>
        <p:spPr>
          <a:xfrm>
            <a:off x="133738" y="985613"/>
            <a:ext cx="4352925" cy="2905125"/>
          </a:xfrm>
          <a:prstGeom prst="rect">
            <a:avLst/>
          </a:prstGeom>
          <a:noFill/>
          <a:ln>
            <a:noFill/>
          </a:ln>
        </p:spPr>
      </p:pic>
      <p:cxnSp>
        <p:nvCxnSpPr>
          <p:cNvPr id="189" name="Shape 189"/>
          <p:cNvCxnSpPr/>
          <p:nvPr/>
        </p:nvCxnSpPr>
        <p:spPr>
          <a:xfrm>
            <a:off x="249625" y="901139"/>
            <a:ext cx="8020200" cy="0"/>
          </a:xfrm>
          <a:prstGeom prst="straightConnector1">
            <a:avLst/>
          </a:prstGeom>
          <a:noFill/>
          <a:ln w="9525" cap="flat" cmpd="sng">
            <a:solidFill>
              <a:srgbClr val="F3F3F3"/>
            </a:solidFill>
            <a:prstDash val="solid"/>
            <a:miter lim="8000"/>
            <a:headEnd type="none" w="sm" len="sm"/>
            <a:tailEnd type="none" w="sm" len="sm"/>
          </a:ln>
        </p:spPr>
      </p:cxnSp>
      <p:sp>
        <p:nvSpPr>
          <p:cNvPr id="190" name="Shape 190"/>
          <p:cNvSpPr txBox="1"/>
          <p:nvPr/>
        </p:nvSpPr>
        <p:spPr>
          <a:xfrm>
            <a:off x="184300" y="4037725"/>
            <a:ext cx="4238700" cy="988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b="1">
                <a:solidFill>
                  <a:srgbClr val="FFFFFF"/>
                </a:solidFill>
              </a:rPr>
              <a:t>White Region</a:t>
            </a:r>
            <a:r>
              <a:rPr lang="en-GB" sz="1800">
                <a:solidFill>
                  <a:srgbClr val="FFFFFF"/>
                </a:solidFill>
              </a:rPr>
              <a:t>: not statistically significant and do not contribute significantly to the global trend</a:t>
            </a:r>
            <a:endParaRPr sz="18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7975" y="1937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3F3F3"/>
                </a:solidFill>
              </a:rPr>
              <a:t>LISA Significance Map</a:t>
            </a:r>
            <a:endParaRPr b="1">
              <a:solidFill>
                <a:srgbClr val="F3F3F3"/>
              </a:solidFill>
            </a:endParaRPr>
          </a:p>
        </p:txBody>
      </p:sp>
      <p:sp>
        <p:nvSpPr>
          <p:cNvPr id="196" name="Shape 196"/>
          <p:cNvSpPr txBox="1">
            <a:spLocks noGrp="1"/>
          </p:cNvSpPr>
          <p:nvPr>
            <p:ph type="body" idx="1"/>
          </p:nvPr>
        </p:nvSpPr>
        <p:spPr>
          <a:xfrm>
            <a:off x="402025" y="821300"/>
            <a:ext cx="7928100" cy="9165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a:solidFill>
                  <a:srgbClr val="F3F3F3"/>
                </a:solidFill>
              </a:rPr>
              <a:t>(LEFT) This displays the statistical significance level at which each region can be regarded as making a </a:t>
            </a:r>
            <a:r>
              <a:rPr lang="en-GB">
                <a:solidFill>
                  <a:srgbClr val="00FF00"/>
                </a:solidFill>
              </a:rPr>
              <a:t>meaningful contribution to the global autocorrelation outcome</a:t>
            </a:r>
            <a:endParaRPr>
              <a:solidFill>
                <a:srgbClr val="00FF00"/>
              </a:solidFill>
            </a:endParaRPr>
          </a:p>
        </p:txBody>
      </p:sp>
      <p:cxnSp>
        <p:nvCxnSpPr>
          <p:cNvPr id="197" name="Shape 197"/>
          <p:cNvCxnSpPr/>
          <p:nvPr/>
        </p:nvCxnSpPr>
        <p:spPr>
          <a:xfrm>
            <a:off x="301500" y="743564"/>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198" name="Shape 198"/>
          <p:cNvPicPr preferRelativeResize="0"/>
          <p:nvPr/>
        </p:nvPicPr>
        <p:blipFill>
          <a:blip r:embed="rId3">
            <a:alphaModFix/>
          </a:blip>
          <a:stretch>
            <a:fillRect/>
          </a:stretch>
        </p:blipFill>
        <p:spPr>
          <a:xfrm>
            <a:off x="301500" y="1994825"/>
            <a:ext cx="4431500" cy="2957550"/>
          </a:xfrm>
          <a:prstGeom prst="rect">
            <a:avLst/>
          </a:prstGeom>
          <a:noFill/>
          <a:ln>
            <a:noFill/>
          </a:ln>
        </p:spPr>
      </p:pic>
      <p:pic>
        <p:nvPicPr>
          <p:cNvPr id="199" name="Shape 199"/>
          <p:cNvPicPr preferRelativeResize="0"/>
          <p:nvPr/>
        </p:nvPicPr>
        <p:blipFill>
          <a:blip r:embed="rId4">
            <a:alphaModFix/>
          </a:blip>
          <a:stretch>
            <a:fillRect/>
          </a:stretch>
        </p:blipFill>
        <p:spPr>
          <a:xfrm>
            <a:off x="4732988" y="2021025"/>
            <a:ext cx="4352925" cy="2905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1700" y="2104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endParaRPr/>
          </a:p>
        </p:txBody>
      </p:sp>
      <p:sp>
        <p:nvSpPr>
          <p:cNvPr id="205" name="Shape 205"/>
          <p:cNvSpPr txBox="1">
            <a:spLocks noGrp="1"/>
          </p:cNvSpPr>
          <p:nvPr>
            <p:ph type="body" idx="1"/>
          </p:nvPr>
        </p:nvSpPr>
        <p:spPr>
          <a:xfrm>
            <a:off x="468750" y="432075"/>
            <a:ext cx="8206500" cy="1888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Clr>
                <a:schemeClr val="dk1"/>
              </a:buClr>
              <a:buSzPts val="1100"/>
              <a:buFont typeface="Arial"/>
              <a:buNone/>
            </a:pPr>
            <a:r>
              <a:rPr lang="en-GB" sz="2800" b="1">
                <a:solidFill>
                  <a:srgbClr val="FFFFFF"/>
                </a:solidFill>
              </a:rPr>
              <a:t>Local Indicator of Spatial Association (LISA)</a:t>
            </a:r>
            <a:endParaRPr sz="2800" b="1">
              <a:solidFill>
                <a:srgbClr val="FFFFFF"/>
              </a:solidFill>
            </a:endParaRPr>
          </a:p>
          <a:p>
            <a:pPr marL="0" lvl="0" indent="0">
              <a:spcBef>
                <a:spcPts val="0"/>
              </a:spcBef>
              <a:spcAft>
                <a:spcPts val="1600"/>
              </a:spcAft>
              <a:buNone/>
            </a:pPr>
            <a:endParaRPr/>
          </a:p>
        </p:txBody>
      </p:sp>
      <p:pic>
        <p:nvPicPr>
          <p:cNvPr id="206" name="Shape 206"/>
          <p:cNvPicPr preferRelativeResize="0"/>
          <p:nvPr/>
        </p:nvPicPr>
        <p:blipFill>
          <a:blip r:embed="rId3">
            <a:alphaModFix/>
          </a:blip>
          <a:stretch>
            <a:fillRect/>
          </a:stretch>
        </p:blipFill>
        <p:spPr>
          <a:xfrm>
            <a:off x="402025" y="1668075"/>
            <a:ext cx="4046401" cy="2905125"/>
          </a:xfrm>
          <a:prstGeom prst="rect">
            <a:avLst/>
          </a:prstGeom>
          <a:noFill/>
          <a:ln>
            <a:noFill/>
          </a:ln>
        </p:spPr>
      </p:pic>
      <p:pic>
        <p:nvPicPr>
          <p:cNvPr id="207" name="Shape 207"/>
          <p:cNvPicPr preferRelativeResize="0"/>
          <p:nvPr/>
        </p:nvPicPr>
        <p:blipFill>
          <a:blip r:embed="rId4">
            <a:alphaModFix/>
          </a:blip>
          <a:stretch>
            <a:fillRect/>
          </a:stretch>
        </p:blipFill>
        <p:spPr>
          <a:xfrm>
            <a:off x="4448413" y="1668063"/>
            <a:ext cx="4352925" cy="2905125"/>
          </a:xfrm>
          <a:prstGeom prst="rect">
            <a:avLst/>
          </a:prstGeom>
          <a:noFill/>
          <a:ln>
            <a:noFill/>
          </a:ln>
        </p:spPr>
      </p:pic>
      <p:cxnSp>
        <p:nvCxnSpPr>
          <p:cNvPr id="208" name="Shape 208"/>
          <p:cNvCxnSpPr/>
          <p:nvPr/>
        </p:nvCxnSpPr>
        <p:spPr>
          <a:xfrm>
            <a:off x="402025" y="1053539"/>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2"/>
        <p:cNvGrpSpPr/>
        <p:nvPr/>
      </p:nvGrpSpPr>
      <p:grpSpPr>
        <a:xfrm>
          <a:off x="0" y="0"/>
          <a:ext cx="0" cy="0"/>
          <a:chOff x="0" y="0"/>
          <a:chExt cx="0" cy="0"/>
        </a:xfrm>
      </p:grpSpPr>
      <p:pic>
        <p:nvPicPr>
          <p:cNvPr id="213" name="Shape 213"/>
          <p:cNvPicPr preferRelativeResize="0"/>
          <p:nvPr/>
        </p:nvPicPr>
        <p:blipFill>
          <a:blip r:embed="rId3">
            <a:alphaModFix/>
          </a:blip>
          <a:stretch>
            <a:fillRect/>
          </a:stretch>
        </p:blipFill>
        <p:spPr>
          <a:xfrm>
            <a:off x="586375" y="99550"/>
            <a:ext cx="7865126" cy="4944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9" name="Shape 219"/>
          <p:cNvSpPr txBox="1">
            <a:spLocks noGrp="1"/>
          </p:cNvSpPr>
          <p:nvPr>
            <p:ph type="body" idx="1"/>
          </p:nvPr>
        </p:nvSpPr>
        <p:spPr>
          <a:xfrm>
            <a:off x="311700" y="2261800"/>
            <a:ext cx="8520600" cy="3186600"/>
          </a:xfrm>
          <a:prstGeom prst="rect">
            <a:avLst/>
          </a:prstGeom>
        </p:spPr>
        <p:txBody>
          <a:bodyPr spcFirstLastPara="1" wrap="square" lIns="91425" tIns="91425" rIns="91425" bIns="91425" anchor="t" anchorCtr="0">
            <a:noAutofit/>
          </a:bodyPr>
          <a:lstStyle/>
          <a:p>
            <a:pPr marL="0" lvl="0" indent="0" algn="ctr">
              <a:spcBef>
                <a:spcPts val="0"/>
              </a:spcBef>
              <a:spcAft>
                <a:spcPts val="1600"/>
              </a:spcAft>
              <a:buNone/>
            </a:pPr>
            <a:r>
              <a:rPr lang="en-GB" sz="3000" b="1">
                <a:solidFill>
                  <a:srgbClr val="FFFFFF"/>
                </a:solidFill>
              </a:rPr>
              <a:t>Sociodemographic Factors</a:t>
            </a:r>
            <a:endParaRPr sz="3000" b="1">
              <a:solidFill>
                <a:srgbClr val="FFFFFF"/>
              </a:solidFill>
            </a:endParaRPr>
          </a:p>
        </p:txBody>
      </p:sp>
      <p:cxnSp>
        <p:nvCxnSpPr>
          <p:cNvPr id="220" name="Shape 220"/>
          <p:cNvCxnSpPr/>
          <p:nvPr/>
        </p:nvCxnSpPr>
        <p:spPr>
          <a:xfrm>
            <a:off x="523675" y="1060339"/>
            <a:ext cx="8020200" cy="0"/>
          </a:xfrm>
          <a:prstGeom prst="straightConnector1">
            <a:avLst/>
          </a:prstGeom>
          <a:noFill/>
          <a:ln w="9525" cap="flat" cmpd="sng">
            <a:solidFill>
              <a:srgbClr val="F3F3F3"/>
            </a:solidFill>
            <a:prstDash val="solid"/>
            <a:miter lim="8000"/>
            <a:headEnd type="none" w="sm" len="sm"/>
            <a:tailEnd type="none" w="sm" len="sm"/>
          </a:ln>
        </p:spPr>
      </p:cxnSp>
      <p:cxnSp>
        <p:nvCxnSpPr>
          <p:cNvPr id="221" name="Shape 221"/>
          <p:cNvCxnSpPr/>
          <p:nvPr/>
        </p:nvCxnSpPr>
        <p:spPr>
          <a:xfrm>
            <a:off x="561900" y="4052514"/>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6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50" b="1">
                <a:solidFill>
                  <a:srgbClr val="F3F3F3"/>
                </a:solidFill>
              </a:rPr>
              <a:t>The Most Dangerous City: Chicago</a:t>
            </a:r>
            <a:endParaRPr sz="2850" b="1">
              <a:solidFill>
                <a:srgbClr val="F3F3F3"/>
              </a:solidFill>
            </a:endParaRPr>
          </a:p>
          <a:p>
            <a:pPr marL="0" lvl="0" indent="0" rtl="0">
              <a:spcBef>
                <a:spcPts val="1100"/>
              </a:spcBef>
              <a:spcAft>
                <a:spcPts val="0"/>
              </a:spcAft>
              <a:buClr>
                <a:schemeClr val="dk1"/>
              </a:buClr>
              <a:buSzPts val="1100"/>
              <a:buFont typeface="Arial"/>
              <a:buNone/>
            </a:pPr>
            <a:endParaRPr sz="2850" b="1"/>
          </a:p>
          <a:p>
            <a:pPr marL="0" lvl="0" indent="0">
              <a:spcBef>
                <a:spcPts val="1100"/>
              </a:spcBef>
              <a:spcAft>
                <a:spcPts val="0"/>
              </a:spcAft>
              <a:buNone/>
            </a:pPr>
            <a:endParaRPr/>
          </a:p>
        </p:txBody>
      </p:sp>
      <p:sp>
        <p:nvSpPr>
          <p:cNvPr id="62" name="Shape 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63" name="Shape 63"/>
          <p:cNvPicPr preferRelativeResize="0"/>
          <p:nvPr/>
        </p:nvPicPr>
        <p:blipFill>
          <a:blip r:embed="rId3">
            <a:alphaModFix/>
          </a:blip>
          <a:stretch>
            <a:fillRect/>
          </a:stretch>
        </p:blipFill>
        <p:spPr>
          <a:xfrm>
            <a:off x="230339" y="1051950"/>
            <a:ext cx="3706887" cy="2236674"/>
          </a:xfrm>
          <a:prstGeom prst="rect">
            <a:avLst/>
          </a:prstGeom>
          <a:noFill/>
          <a:ln>
            <a:noFill/>
          </a:ln>
        </p:spPr>
      </p:pic>
      <p:pic>
        <p:nvPicPr>
          <p:cNvPr id="64" name="Shape 64"/>
          <p:cNvPicPr preferRelativeResize="0"/>
          <p:nvPr/>
        </p:nvPicPr>
        <p:blipFill>
          <a:blip r:embed="rId4">
            <a:alphaModFix/>
          </a:blip>
          <a:stretch>
            <a:fillRect/>
          </a:stretch>
        </p:blipFill>
        <p:spPr>
          <a:xfrm>
            <a:off x="1030375" y="2536102"/>
            <a:ext cx="3706873" cy="2236674"/>
          </a:xfrm>
          <a:prstGeom prst="rect">
            <a:avLst/>
          </a:prstGeom>
          <a:noFill/>
          <a:ln>
            <a:noFill/>
          </a:ln>
        </p:spPr>
      </p:pic>
      <p:pic>
        <p:nvPicPr>
          <p:cNvPr id="65" name="Shape 65"/>
          <p:cNvPicPr preferRelativeResize="0"/>
          <p:nvPr/>
        </p:nvPicPr>
        <p:blipFill>
          <a:blip r:embed="rId5">
            <a:alphaModFix/>
          </a:blip>
          <a:stretch>
            <a:fillRect/>
          </a:stretch>
        </p:blipFill>
        <p:spPr>
          <a:xfrm>
            <a:off x="4797619" y="1051949"/>
            <a:ext cx="3586056" cy="2236675"/>
          </a:xfrm>
          <a:prstGeom prst="rect">
            <a:avLst/>
          </a:prstGeom>
          <a:noFill/>
          <a:ln>
            <a:noFill/>
          </a:ln>
        </p:spPr>
      </p:pic>
      <p:pic>
        <p:nvPicPr>
          <p:cNvPr id="66" name="Shape 66"/>
          <p:cNvPicPr preferRelativeResize="0"/>
          <p:nvPr/>
        </p:nvPicPr>
        <p:blipFill>
          <a:blip r:embed="rId6">
            <a:alphaModFix/>
          </a:blip>
          <a:stretch>
            <a:fillRect/>
          </a:stretch>
        </p:blipFill>
        <p:spPr>
          <a:xfrm>
            <a:off x="4640850" y="3015725"/>
            <a:ext cx="3849525" cy="1993750"/>
          </a:xfrm>
          <a:prstGeom prst="rect">
            <a:avLst/>
          </a:prstGeom>
          <a:noFill/>
          <a:ln>
            <a:noFill/>
          </a:ln>
        </p:spPr>
      </p:pic>
      <p:cxnSp>
        <p:nvCxnSpPr>
          <p:cNvPr id="67" name="Shape 67"/>
          <p:cNvCxnSpPr/>
          <p:nvPr/>
        </p:nvCxnSpPr>
        <p:spPr>
          <a:xfrm>
            <a:off x="470175" y="903064"/>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b="1">
                <a:solidFill>
                  <a:srgbClr val="F3F3F3"/>
                </a:solidFill>
              </a:rPr>
              <a:t>Spatial Pattern of Income Distribution per Capita</a:t>
            </a:r>
            <a:endParaRPr b="1">
              <a:solidFill>
                <a:srgbClr val="F3F3F3"/>
              </a:solidFill>
            </a:endParaRPr>
          </a:p>
          <a:p>
            <a:pPr marL="0" lvl="0" indent="0">
              <a:spcBef>
                <a:spcPts val="0"/>
              </a:spcBef>
              <a:spcAft>
                <a:spcPts val="0"/>
              </a:spcAft>
              <a:buNone/>
            </a:pPr>
            <a:endParaRPr/>
          </a:p>
        </p:txBody>
      </p:sp>
      <p:sp>
        <p:nvSpPr>
          <p:cNvPr id="227" name="Shape 227"/>
          <p:cNvSpPr txBox="1">
            <a:spLocks noGrp="1"/>
          </p:cNvSpPr>
          <p:nvPr>
            <p:ph type="body" idx="1"/>
          </p:nvPr>
        </p:nvSpPr>
        <p:spPr>
          <a:xfrm>
            <a:off x="4797725" y="1152475"/>
            <a:ext cx="40344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3F3F3"/>
              </a:buClr>
              <a:buSzPts val="1800"/>
              <a:buChar char="-"/>
            </a:pPr>
            <a:r>
              <a:rPr lang="en-GB">
                <a:solidFill>
                  <a:srgbClr val="F3F3F3"/>
                </a:solidFill>
              </a:rPr>
              <a:t>The wealthy ones are concentrated in the central and northern parts of Chicago</a:t>
            </a:r>
            <a:endParaRPr>
              <a:solidFill>
                <a:srgbClr val="F3F3F3"/>
              </a:solidFill>
            </a:endParaRPr>
          </a:p>
          <a:p>
            <a:pPr marL="0" lvl="0" indent="0" rtl="0">
              <a:spcBef>
                <a:spcPts val="1600"/>
              </a:spcBef>
              <a:spcAft>
                <a:spcPts val="0"/>
              </a:spcAft>
              <a:buNone/>
            </a:pPr>
            <a:endParaRPr>
              <a:solidFill>
                <a:srgbClr val="F3F3F3"/>
              </a:solidFill>
            </a:endParaRPr>
          </a:p>
          <a:p>
            <a:pPr marL="457200" lvl="0" indent="-342900" rtl="0">
              <a:spcBef>
                <a:spcPts val="1600"/>
              </a:spcBef>
              <a:spcAft>
                <a:spcPts val="0"/>
              </a:spcAft>
              <a:buClr>
                <a:srgbClr val="F3F3F3"/>
              </a:buClr>
              <a:buSzPts val="1800"/>
              <a:buChar char="-"/>
            </a:pPr>
            <a:r>
              <a:rPr lang="en-GB">
                <a:solidFill>
                  <a:srgbClr val="F3F3F3"/>
                </a:solidFill>
              </a:rPr>
              <a:t>The low income earners cover major parts of Southern Chicago.</a:t>
            </a:r>
            <a:endParaRPr>
              <a:solidFill>
                <a:srgbClr val="F3F3F3"/>
              </a:solidFill>
            </a:endParaRPr>
          </a:p>
          <a:p>
            <a:pPr marL="0" lvl="0" indent="0" rtl="0">
              <a:spcBef>
                <a:spcPts val="1600"/>
              </a:spcBef>
              <a:spcAft>
                <a:spcPts val="1600"/>
              </a:spcAft>
              <a:buNone/>
            </a:pPr>
            <a:endParaRPr>
              <a:solidFill>
                <a:srgbClr val="F3F3F3"/>
              </a:solidFill>
            </a:endParaRPr>
          </a:p>
        </p:txBody>
      </p:sp>
      <p:cxnSp>
        <p:nvCxnSpPr>
          <p:cNvPr id="228" name="Shape 228"/>
          <p:cNvCxnSpPr/>
          <p:nvPr/>
        </p:nvCxnSpPr>
        <p:spPr>
          <a:xfrm>
            <a:off x="526075" y="1017714"/>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229" name="Shape 229"/>
          <p:cNvPicPr preferRelativeResize="0"/>
          <p:nvPr/>
        </p:nvPicPr>
        <p:blipFill>
          <a:blip r:embed="rId3">
            <a:alphaModFix/>
          </a:blip>
          <a:stretch>
            <a:fillRect/>
          </a:stretch>
        </p:blipFill>
        <p:spPr>
          <a:xfrm>
            <a:off x="211850" y="1195250"/>
            <a:ext cx="4585875" cy="3771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11700" y="2272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3F3F3"/>
                </a:solidFill>
              </a:rPr>
              <a:t>Per Capita Income (PerCln14)</a:t>
            </a:r>
            <a:endParaRPr b="1">
              <a:solidFill>
                <a:srgbClr val="F3F3F3"/>
              </a:solidFill>
            </a:endParaRPr>
          </a:p>
        </p:txBody>
      </p:sp>
      <p:sp>
        <p:nvSpPr>
          <p:cNvPr id="235" name="Shape 235"/>
          <p:cNvSpPr txBox="1">
            <a:spLocks noGrp="1"/>
          </p:cNvSpPr>
          <p:nvPr>
            <p:ph type="body" idx="1"/>
          </p:nvPr>
        </p:nvSpPr>
        <p:spPr>
          <a:xfrm>
            <a:off x="311700" y="95982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solidFill>
                  <a:srgbClr val="F3F3F3"/>
                </a:solidFill>
              </a:rPr>
              <a:t>Histogram</a:t>
            </a:r>
            <a:endParaRPr>
              <a:solidFill>
                <a:srgbClr val="F3F3F3"/>
              </a:solidFill>
            </a:endParaRPr>
          </a:p>
          <a:p>
            <a:pPr marL="457200" lvl="0" indent="-342900">
              <a:spcBef>
                <a:spcPts val="1600"/>
              </a:spcBef>
              <a:spcAft>
                <a:spcPts val="0"/>
              </a:spcAft>
              <a:buClr>
                <a:srgbClr val="F3F3F3"/>
              </a:buClr>
              <a:buSzPts val="1800"/>
              <a:buChar char="-"/>
            </a:pPr>
            <a:r>
              <a:rPr lang="en-GB">
                <a:solidFill>
                  <a:srgbClr val="F3F3F3"/>
                </a:solidFill>
              </a:rPr>
              <a:t>A positive (right) skewed distribution</a:t>
            </a:r>
            <a:endParaRPr>
              <a:solidFill>
                <a:srgbClr val="F3F3F3"/>
              </a:solidFill>
            </a:endParaRPr>
          </a:p>
        </p:txBody>
      </p:sp>
      <p:pic>
        <p:nvPicPr>
          <p:cNvPr id="236" name="Shape 236"/>
          <p:cNvPicPr preferRelativeResize="0"/>
          <p:nvPr/>
        </p:nvPicPr>
        <p:blipFill>
          <a:blip r:embed="rId3">
            <a:alphaModFix/>
          </a:blip>
          <a:stretch>
            <a:fillRect/>
          </a:stretch>
        </p:blipFill>
        <p:spPr>
          <a:xfrm>
            <a:off x="2290125" y="1992900"/>
            <a:ext cx="4563750" cy="2932775"/>
          </a:xfrm>
          <a:prstGeom prst="rect">
            <a:avLst/>
          </a:prstGeom>
          <a:noFill/>
          <a:ln>
            <a:noFill/>
          </a:ln>
        </p:spPr>
      </p:pic>
      <p:cxnSp>
        <p:nvCxnSpPr>
          <p:cNvPr id="237" name="Shape 237"/>
          <p:cNvCxnSpPr/>
          <p:nvPr/>
        </p:nvCxnSpPr>
        <p:spPr>
          <a:xfrm>
            <a:off x="322600" y="842514"/>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68750" y="218825"/>
            <a:ext cx="4840200" cy="1473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a:solidFill>
                  <a:srgbClr val="F3F3F3"/>
                </a:solidFill>
              </a:rPr>
              <a:t>QQ Plot</a:t>
            </a:r>
            <a:endParaRPr sz="2400">
              <a:solidFill>
                <a:srgbClr val="F3F3F3"/>
              </a:solidFill>
            </a:endParaRPr>
          </a:p>
          <a:p>
            <a:pPr marL="0" lvl="0" indent="0">
              <a:spcBef>
                <a:spcPts val="0"/>
              </a:spcBef>
              <a:spcAft>
                <a:spcPts val="0"/>
              </a:spcAft>
              <a:buNone/>
            </a:pPr>
            <a:endParaRPr sz="2400">
              <a:solidFill>
                <a:srgbClr val="F3F3F3"/>
              </a:solidFill>
            </a:endParaRPr>
          </a:p>
          <a:p>
            <a:pPr marL="457200" lvl="0" indent="-342900" rtl="0">
              <a:spcBef>
                <a:spcPts val="0"/>
              </a:spcBef>
              <a:spcAft>
                <a:spcPts val="0"/>
              </a:spcAft>
              <a:buClr>
                <a:srgbClr val="F3F3F3"/>
              </a:buClr>
              <a:buSzPts val="1800"/>
              <a:buChar char="-"/>
            </a:pPr>
            <a:r>
              <a:rPr lang="en-GB" sz="1800">
                <a:solidFill>
                  <a:srgbClr val="F3F3F3"/>
                </a:solidFill>
              </a:rPr>
              <a:t>Less likely to follow a normal distribution</a:t>
            </a:r>
            <a:endParaRPr sz="1800">
              <a:solidFill>
                <a:srgbClr val="F3F3F3"/>
              </a:solidFill>
            </a:endParaRPr>
          </a:p>
          <a:p>
            <a:pPr marL="457200" lvl="0" indent="-342900">
              <a:spcBef>
                <a:spcPts val="0"/>
              </a:spcBef>
              <a:spcAft>
                <a:spcPts val="0"/>
              </a:spcAft>
              <a:buClr>
                <a:srgbClr val="F3F3F3"/>
              </a:buClr>
              <a:buSzPts val="1800"/>
              <a:buChar char="-"/>
            </a:pPr>
            <a:r>
              <a:rPr lang="en-GB" sz="1800">
                <a:solidFill>
                  <a:srgbClr val="F3F3F3"/>
                </a:solidFill>
              </a:rPr>
              <a:t>Lies on a 65 degree reference line</a:t>
            </a:r>
            <a:endParaRPr sz="1800">
              <a:solidFill>
                <a:srgbClr val="F3F3F3"/>
              </a:solidFill>
            </a:endParaRPr>
          </a:p>
        </p:txBody>
      </p:sp>
      <p:sp>
        <p:nvSpPr>
          <p:cNvPr id="243" name="Shape 243"/>
          <p:cNvSpPr txBox="1">
            <a:spLocks noGrp="1"/>
          </p:cNvSpPr>
          <p:nvPr>
            <p:ph type="body" idx="1"/>
          </p:nvPr>
        </p:nvSpPr>
        <p:spPr>
          <a:xfrm>
            <a:off x="4699525" y="335075"/>
            <a:ext cx="2643600" cy="423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a:solidFill>
                  <a:srgbClr val="F3F3F3"/>
                </a:solidFill>
              </a:rPr>
              <a:t>Box Plot</a:t>
            </a:r>
            <a:endParaRPr sz="2400">
              <a:solidFill>
                <a:srgbClr val="F3F3F3"/>
              </a:solidFill>
            </a:endParaRPr>
          </a:p>
          <a:p>
            <a:pPr marL="457200" lvl="0" indent="-342900" rtl="0">
              <a:lnSpc>
                <a:spcPct val="100000"/>
              </a:lnSpc>
              <a:spcBef>
                <a:spcPts val="1600"/>
              </a:spcBef>
              <a:spcAft>
                <a:spcPts val="0"/>
              </a:spcAft>
              <a:buClr>
                <a:srgbClr val="F3F3F3"/>
              </a:buClr>
              <a:buSzPts val="1800"/>
              <a:buChar char="-"/>
            </a:pPr>
            <a:r>
              <a:rPr lang="en-GB">
                <a:solidFill>
                  <a:srgbClr val="F3F3F3"/>
                </a:solidFill>
              </a:rPr>
              <a:t>8 Outliers</a:t>
            </a:r>
            <a:endParaRPr>
              <a:solidFill>
                <a:srgbClr val="F3F3F3"/>
              </a:solidFill>
            </a:endParaRPr>
          </a:p>
          <a:p>
            <a:pPr marL="457200" lvl="0" indent="-342900" rtl="0">
              <a:lnSpc>
                <a:spcPct val="100000"/>
              </a:lnSpc>
              <a:spcBef>
                <a:spcPts val="0"/>
              </a:spcBef>
              <a:spcAft>
                <a:spcPts val="0"/>
              </a:spcAft>
              <a:buClr>
                <a:srgbClr val="F3F3F3"/>
              </a:buClr>
              <a:buSzPts val="1800"/>
              <a:buChar char="-"/>
            </a:pPr>
            <a:r>
              <a:rPr lang="en-GB">
                <a:solidFill>
                  <a:srgbClr val="F3F3F3"/>
                </a:solidFill>
              </a:rPr>
              <a:t>Median deviates from the mean</a:t>
            </a:r>
            <a:endParaRPr sz="2400">
              <a:solidFill>
                <a:srgbClr val="F3F3F3"/>
              </a:solidFill>
            </a:endParaRPr>
          </a:p>
          <a:p>
            <a:pPr marL="0" lvl="0" indent="0">
              <a:spcBef>
                <a:spcPts val="0"/>
              </a:spcBef>
              <a:spcAft>
                <a:spcPts val="1600"/>
              </a:spcAft>
              <a:buNone/>
            </a:pPr>
            <a:endParaRPr sz="2400">
              <a:solidFill>
                <a:srgbClr val="F3F3F3"/>
              </a:solidFill>
            </a:endParaRPr>
          </a:p>
        </p:txBody>
      </p:sp>
      <p:pic>
        <p:nvPicPr>
          <p:cNvPr id="244" name="Shape 244"/>
          <p:cNvPicPr preferRelativeResize="0"/>
          <p:nvPr/>
        </p:nvPicPr>
        <p:blipFill>
          <a:blip r:embed="rId3">
            <a:alphaModFix/>
          </a:blip>
          <a:stretch>
            <a:fillRect/>
          </a:stretch>
        </p:blipFill>
        <p:spPr>
          <a:xfrm>
            <a:off x="194275" y="1798400"/>
            <a:ext cx="4277450" cy="3138579"/>
          </a:xfrm>
          <a:prstGeom prst="rect">
            <a:avLst/>
          </a:prstGeom>
          <a:noFill/>
          <a:ln>
            <a:noFill/>
          </a:ln>
        </p:spPr>
      </p:pic>
      <p:pic>
        <p:nvPicPr>
          <p:cNvPr id="245" name="Shape 245"/>
          <p:cNvPicPr preferRelativeResize="0"/>
          <p:nvPr/>
        </p:nvPicPr>
        <p:blipFill>
          <a:blip r:embed="rId4">
            <a:alphaModFix/>
          </a:blip>
          <a:stretch>
            <a:fillRect/>
          </a:stretch>
        </p:blipFill>
        <p:spPr>
          <a:xfrm>
            <a:off x="7343275" y="636550"/>
            <a:ext cx="1276350" cy="4171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311700" y="16020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b="1">
                <a:solidFill>
                  <a:srgbClr val="F3F3F3"/>
                </a:solidFill>
              </a:rPr>
              <a:t>Spatial Pattern of the Population who have a college Degree</a:t>
            </a:r>
            <a:endParaRPr b="1">
              <a:solidFill>
                <a:srgbClr val="F3F3F3"/>
              </a:solidFill>
            </a:endParaRPr>
          </a:p>
        </p:txBody>
      </p:sp>
      <p:sp>
        <p:nvSpPr>
          <p:cNvPr id="251" name="Shape 251"/>
          <p:cNvSpPr txBox="1">
            <a:spLocks noGrp="1"/>
          </p:cNvSpPr>
          <p:nvPr>
            <p:ph type="body" idx="1"/>
          </p:nvPr>
        </p:nvSpPr>
        <p:spPr>
          <a:xfrm>
            <a:off x="5008950" y="1189550"/>
            <a:ext cx="4080000" cy="3895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FFFFF"/>
              </a:buClr>
              <a:buSzPts val="1800"/>
              <a:buChar char="-"/>
            </a:pPr>
            <a:r>
              <a:rPr lang="en-GB">
                <a:solidFill>
                  <a:srgbClr val="FFFFFF"/>
                </a:solidFill>
              </a:rPr>
              <a:t>The majority of the educated population is located in the central and northern parts</a:t>
            </a:r>
            <a:endParaRPr>
              <a:solidFill>
                <a:srgbClr val="FFFFFF"/>
              </a:solidFill>
            </a:endParaRPr>
          </a:p>
          <a:p>
            <a:pPr marL="457200" lvl="0" indent="-342900" rtl="0">
              <a:spcBef>
                <a:spcPts val="0"/>
              </a:spcBef>
              <a:spcAft>
                <a:spcPts val="0"/>
              </a:spcAft>
              <a:buClr>
                <a:srgbClr val="FFFFFF"/>
              </a:buClr>
              <a:buSzPts val="1800"/>
              <a:buChar char="-"/>
            </a:pPr>
            <a:r>
              <a:rPr lang="en-GB">
                <a:solidFill>
                  <a:srgbClr val="FFFFFF"/>
                </a:solidFill>
              </a:rPr>
              <a:t>The proportion of educated population declines as it moves towards the fringe of the city </a:t>
            </a:r>
            <a:endParaRPr>
              <a:solidFill>
                <a:srgbClr val="FFFFFF"/>
              </a:solidFill>
            </a:endParaRPr>
          </a:p>
          <a:p>
            <a:pPr marL="457200" lvl="0" indent="-342900">
              <a:spcBef>
                <a:spcPts val="0"/>
              </a:spcBef>
              <a:spcAft>
                <a:spcPts val="0"/>
              </a:spcAft>
              <a:buClr>
                <a:srgbClr val="FFFFFF"/>
              </a:buClr>
              <a:buSzPts val="1800"/>
              <a:buChar char="-"/>
            </a:pPr>
            <a:r>
              <a:rPr lang="en-GB">
                <a:solidFill>
                  <a:srgbClr val="FFFFFF"/>
                </a:solidFill>
              </a:rPr>
              <a:t>The educated population is the least concentrated in the south and the west</a:t>
            </a:r>
            <a:endParaRPr>
              <a:solidFill>
                <a:srgbClr val="FFFFFF"/>
              </a:solidFill>
            </a:endParaRPr>
          </a:p>
        </p:txBody>
      </p:sp>
      <p:cxnSp>
        <p:nvCxnSpPr>
          <p:cNvPr id="252" name="Shape 252"/>
          <p:cNvCxnSpPr/>
          <p:nvPr/>
        </p:nvCxnSpPr>
        <p:spPr>
          <a:xfrm>
            <a:off x="433950" y="1152476"/>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253" name="Shape 253"/>
          <p:cNvPicPr preferRelativeResize="0"/>
          <p:nvPr/>
        </p:nvPicPr>
        <p:blipFill>
          <a:blip r:embed="rId3">
            <a:alphaModFix/>
          </a:blip>
          <a:stretch>
            <a:fillRect/>
          </a:stretch>
        </p:blipFill>
        <p:spPr>
          <a:xfrm>
            <a:off x="433952" y="1380500"/>
            <a:ext cx="4575001" cy="3527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117275" y="269125"/>
            <a:ext cx="86730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2400" b="1">
                <a:solidFill>
                  <a:srgbClr val="F3F3F3"/>
                </a:solidFill>
              </a:rPr>
              <a:t>Number of people who have a college degree (ClgGrad14)</a:t>
            </a:r>
            <a:endParaRPr sz="2400" b="1">
              <a:solidFill>
                <a:srgbClr val="F3F3F3"/>
              </a:solidFill>
            </a:endParaRPr>
          </a:p>
          <a:p>
            <a:pPr marL="0" lvl="0" indent="0" rtl="0">
              <a:lnSpc>
                <a:spcPct val="115000"/>
              </a:lnSpc>
              <a:spcBef>
                <a:spcPts val="1600"/>
              </a:spcBef>
              <a:spcAft>
                <a:spcPts val="0"/>
              </a:spcAft>
              <a:buNone/>
            </a:pPr>
            <a:endParaRPr sz="1800">
              <a:solidFill>
                <a:srgbClr val="F3F3F3"/>
              </a:solidFill>
            </a:endParaRPr>
          </a:p>
          <a:p>
            <a:pPr marL="0" lvl="0" indent="0">
              <a:spcBef>
                <a:spcPts val="1600"/>
              </a:spcBef>
              <a:spcAft>
                <a:spcPts val="0"/>
              </a:spcAft>
              <a:buNone/>
            </a:pPr>
            <a:endParaRPr/>
          </a:p>
        </p:txBody>
      </p:sp>
      <p:sp>
        <p:nvSpPr>
          <p:cNvPr id="259" name="Shape 259"/>
          <p:cNvSpPr txBox="1">
            <a:spLocks noGrp="1"/>
          </p:cNvSpPr>
          <p:nvPr>
            <p:ph type="body" idx="1"/>
          </p:nvPr>
        </p:nvSpPr>
        <p:spPr>
          <a:xfrm>
            <a:off x="670150" y="901150"/>
            <a:ext cx="7368900" cy="94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3F3F3"/>
                </a:solidFill>
              </a:rPr>
              <a:t>Histogram</a:t>
            </a:r>
            <a:endParaRPr b="1">
              <a:solidFill>
                <a:srgbClr val="F3F3F3"/>
              </a:solidFill>
            </a:endParaRPr>
          </a:p>
          <a:p>
            <a:pPr marL="457200" lvl="0" indent="-342900">
              <a:spcBef>
                <a:spcPts val="1600"/>
              </a:spcBef>
              <a:spcAft>
                <a:spcPts val="0"/>
              </a:spcAft>
              <a:buClr>
                <a:srgbClr val="F3F3F3"/>
              </a:buClr>
              <a:buSzPts val="1800"/>
              <a:buChar char="-"/>
            </a:pPr>
            <a:r>
              <a:rPr lang="en-GB">
                <a:solidFill>
                  <a:srgbClr val="F3F3F3"/>
                </a:solidFill>
              </a:rPr>
              <a:t>A positively skewed distribution </a:t>
            </a:r>
            <a:endParaRPr>
              <a:solidFill>
                <a:srgbClr val="F3F3F3"/>
              </a:solidFill>
            </a:endParaRPr>
          </a:p>
        </p:txBody>
      </p:sp>
      <p:pic>
        <p:nvPicPr>
          <p:cNvPr id="260" name="Shape 260"/>
          <p:cNvPicPr preferRelativeResize="0"/>
          <p:nvPr/>
        </p:nvPicPr>
        <p:blipFill>
          <a:blip r:embed="rId3">
            <a:alphaModFix/>
          </a:blip>
          <a:stretch>
            <a:fillRect/>
          </a:stretch>
        </p:blipFill>
        <p:spPr>
          <a:xfrm>
            <a:off x="2185722" y="1967350"/>
            <a:ext cx="4892878" cy="3104950"/>
          </a:xfrm>
          <a:prstGeom prst="rect">
            <a:avLst/>
          </a:prstGeom>
          <a:noFill/>
          <a:ln>
            <a:noFill/>
          </a:ln>
        </p:spPr>
      </p:pic>
      <p:cxnSp>
        <p:nvCxnSpPr>
          <p:cNvPr id="261" name="Shape 261"/>
          <p:cNvCxnSpPr/>
          <p:nvPr/>
        </p:nvCxnSpPr>
        <p:spPr>
          <a:xfrm>
            <a:off x="249625" y="901139"/>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261300" y="159175"/>
            <a:ext cx="4128000" cy="1413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a:solidFill>
                  <a:srgbClr val="F3F3F3"/>
                </a:solidFill>
              </a:rPr>
              <a:t>QQ Plot</a:t>
            </a:r>
            <a:endParaRPr sz="2400">
              <a:solidFill>
                <a:srgbClr val="F3F3F3"/>
              </a:solidFill>
            </a:endParaRPr>
          </a:p>
          <a:p>
            <a:pPr marL="0" lvl="0" indent="0">
              <a:spcBef>
                <a:spcPts val="0"/>
              </a:spcBef>
              <a:spcAft>
                <a:spcPts val="0"/>
              </a:spcAft>
              <a:buNone/>
            </a:pPr>
            <a:endParaRPr sz="2400">
              <a:solidFill>
                <a:srgbClr val="F3F3F3"/>
              </a:solidFill>
            </a:endParaRPr>
          </a:p>
          <a:p>
            <a:pPr marL="457200" lvl="0" indent="-342900" rtl="0">
              <a:spcBef>
                <a:spcPts val="0"/>
              </a:spcBef>
              <a:spcAft>
                <a:spcPts val="0"/>
              </a:spcAft>
              <a:buClr>
                <a:srgbClr val="F3F3F3"/>
              </a:buClr>
              <a:buSzPts val="1800"/>
              <a:buChar char="-"/>
            </a:pPr>
            <a:r>
              <a:rPr lang="en-GB" sz="1800">
                <a:solidFill>
                  <a:srgbClr val="F3F3F3"/>
                </a:solidFill>
              </a:rPr>
              <a:t>Close to normal distribution</a:t>
            </a:r>
            <a:endParaRPr sz="1800">
              <a:solidFill>
                <a:srgbClr val="F3F3F3"/>
              </a:solidFill>
            </a:endParaRPr>
          </a:p>
          <a:p>
            <a:pPr marL="457200" lvl="0" indent="-342900">
              <a:spcBef>
                <a:spcPts val="0"/>
              </a:spcBef>
              <a:spcAft>
                <a:spcPts val="0"/>
              </a:spcAft>
              <a:buClr>
                <a:srgbClr val="F3F3F3"/>
              </a:buClr>
              <a:buSzPts val="1800"/>
              <a:buChar char="-"/>
            </a:pPr>
            <a:r>
              <a:rPr lang="en-GB" sz="1800">
                <a:solidFill>
                  <a:srgbClr val="F3F3F3"/>
                </a:solidFill>
              </a:rPr>
              <a:t>Lies on a 50 degree reference line</a:t>
            </a:r>
            <a:endParaRPr sz="1800">
              <a:solidFill>
                <a:srgbClr val="F3F3F3"/>
              </a:solidFill>
            </a:endParaRPr>
          </a:p>
        </p:txBody>
      </p:sp>
      <p:sp>
        <p:nvSpPr>
          <p:cNvPr id="267" name="Shape 267"/>
          <p:cNvSpPr txBox="1">
            <a:spLocks noGrp="1"/>
          </p:cNvSpPr>
          <p:nvPr>
            <p:ph type="body" idx="1"/>
          </p:nvPr>
        </p:nvSpPr>
        <p:spPr>
          <a:xfrm>
            <a:off x="4267350" y="393725"/>
            <a:ext cx="2895000" cy="4024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a:solidFill>
                  <a:srgbClr val="FFFFFF"/>
                </a:solidFill>
              </a:rPr>
              <a:t>Box Plot</a:t>
            </a:r>
            <a:endParaRPr sz="2400">
              <a:solidFill>
                <a:srgbClr val="FFFFFF"/>
              </a:solidFill>
            </a:endParaRPr>
          </a:p>
          <a:p>
            <a:pPr marL="457200" lvl="0" indent="-342900" rtl="0">
              <a:spcBef>
                <a:spcPts val="1600"/>
              </a:spcBef>
              <a:spcAft>
                <a:spcPts val="0"/>
              </a:spcAft>
              <a:buClr>
                <a:srgbClr val="FFFFFF"/>
              </a:buClr>
              <a:buSzPts val="1800"/>
              <a:buChar char="-"/>
            </a:pPr>
            <a:r>
              <a:rPr lang="en-GB">
                <a:solidFill>
                  <a:srgbClr val="FFFFFF"/>
                </a:solidFill>
              </a:rPr>
              <a:t>12 outliers</a:t>
            </a:r>
            <a:endParaRPr>
              <a:solidFill>
                <a:srgbClr val="FFFFFF"/>
              </a:solidFill>
            </a:endParaRPr>
          </a:p>
          <a:p>
            <a:pPr marL="457200" lvl="0" indent="-342900">
              <a:spcBef>
                <a:spcPts val="0"/>
              </a:spcBef>
              <a:spcAft>
                <a:spcPts val="0"/>
              </a:spcAft>
              <a:buClr>
                <a:srgbClr val="FFFFFF"/>
              </a:buClr>
              <a:buSzPts val="1800"/>
              <a:buChar char="-"/>
            </a:pPr>
            <a:r>
              <a:rPr lang="en-GB">
                <a:solidFill>
                  <a:srgbClr val="FFFFFF"/>
                </a:solidFill>
              </a:rPr>
              <a:t>Great deviation of median from the mean</a:t>
            </a:r>
            <a:endParaRPr>
              <a:solidFill>
                <a:srgbClr val="FFFFFF"/>
              </a:solidFill>
            </a:endParaRPr>
          </a:p>
        </p:txBody>
      </p:sp>
      <p:pic>
        <p:nvPicPr>
          <p:cNvPr id="268" name="Shape 268"/>
          <p:cNvPicPr preferRelativeResize="0"/>
          <p:nvPr/>
        </p:nvPicPr>
        <p:blipFill>
          <a:blip r:embed="rId3">
            <a:alphaModFix/>
          </a:blip>
          <a:stretch>
            <a:fillRect/>
          </a:stretch>
        </p:blipFill>
        <p:spPr>
          <a:xfrm>
            <a:off x="261300" y="1806775"/>
            <a:ext cx="3984250" cy="2883601"/>
          </a:xfrm>
          <a:prstGeom prst="rect">
            <a:avLst/>
          </a:prstGeom>
          <a:noFill/>
          <a:ln>
            <a:noFill/>
          </a:ln>
        </p:spPr>
      </p:pic>
      <p:pic>
        <p:nvPicPr>
          <p:cNvPr id="269" name="Shape 269"/>
          <p:cNvPicPr preferRelativeResize="0"/>
          <p:nvPr/>
        </p:nvPicPr>
        <p:blipFill>
          <a:blip r:embed="rId4">
            <a:alphaModFix/>
          </a:blip>
          <a:stretch>
            <a:fillRect/>
          </a:stretch>
        </p:blipFill>
        <p:spPr>
          <a:xfrm>
            <a:off x="7008225" y="485775"/>
            <a:ext cx="1276350" cy="4171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311700" y="16020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GB" b="1">
                <a:solidFill>
                  <a:srgbClr val="F3F3F3"/>
                </a:solidFill>
              </a:rPr>
              <a:t>Spatial Pattern of the Population who are unemployed</a:t>
            </a:r>
            <a:endParaRPr b="1">
              <a:solidFill>
                <a:srgbClr val="F3F3F3"/>
              </a:solidFill>
            </a:endParaRPr>
          </a:p>
        </p:txBody>
      </p:sp>
      <p:sp>
        <p:nvSpPr>
          <p:cNvPr id="275" name="Shape 275"/>
          <p:cNvSpPr txBox="1">
            <a:spLocks noGrp="1"/>
          </p:cNvSpPr>
          <p:nvPr>
            <p:ph type="body" idx="1"/>
          </p:nvPr>
        </p:nvSpPr>
        <p:spPr>
          <a:xfrm>
            <a:off x="4916800" y="1189550"/>
            <a:ext cx="4080000" cy="3895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FFFFF"/>
              </a:buClr>
              <a:buSzPts val="1800"/>
              <a:buChar char="-"/>
            </a:pPr>
            <a:r>
              <a:rPr lang="en-GB">
                <a:solidFill>
                  <a:srgbClr val="FFFFFF"/>
                </a:solidFill>
              </a:rPr>
              <a:t>From the map, we can see that majority of the unemployed population is concentrated on the western and southern parts of Chicago</a:t>
            </a:r>
            <a:endParaRPr>
              <a:solidFill>
                <a:srgbClr val="FFFFFF"/>
              </a:solidFill>
            </a:endParaRPr>
          </a:p>
          <a:p>
            <a:pPr marL="0" lvl="0" indent="0" rtl="0">
              <a:spcBef>
                <a:spcPts val="1600"/>
              </a:spcBef>
              <a:spcAft>
                <a:spcPts val="0"/>
              </a:spcAft>
              <a:buNone/>
            </a:pPr>
            <a:endParaRPr>
              <a:solidFill>
                <a:srgbClr val="FFFFFF"/>
              </a:solidFill>
            </a:endParaRPr>
          </a:p>
          <a:p>
            <a:pPr marL="0" lvl="0" indent="0" rtl="0">
              <a:spcBef>
                <a:spcPts val="1600"/>
              </a:spcBef>
              <a:spcAft>
                <a:spcPts val="1600"/>
              </a:spcAft>
              <a:buNone/>
            </a:pPr>
            <a:endParaRPr>
              <a:solidFill>
                <a:srgbClr val="FFFFFF"/>
              </a:solidFill>
            </a:endParaRPr>
          </a:p>
        </p:txBody>
      </p:sp>
      <p:cxnSp>
        <p:nvCxnSpPr>
          <p:cNvPr id="276" name="Shape 276"/>
          <p:cNvCxnSpPr/>
          <p:nvPr/>
        </p:nvCxnSpPr>
        <p:spPr>
          <a:xfrm>
            <a:off x="311700" y="1152476"/>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277" name="Shape 277"/>
          <p:cNvPicPr preferRelativeResize="0"/>
          <p:nvPr/>
        </p:nvPicPr>
        <p:blipFill>
          <a:blip r:embed="rId3">
            <a:alphaModFix/>
          </a:blip>
          <a:stretch>
            <a:fillRect/>
          </a:stretch>
        </p:blipFill>
        <p:spPr>
          <a:xfrm>
            <a:off x="164175" y="1310563"/>
            <a:ext cx="4704151" cy="36531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16020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GB" b="1">
                <a:solidFill>
                  <a:srgbClr val="F3F3F3"/>
                </a:solidFill>
              </a:rPr>
              <a:t>The Population who are unemployed</a:t>
            </a:r>
            <a:endParaRPr b="1">
              <a:solidFill>
                <a:srgbClr val="F3F3F3"/>
              </a:solidFill>
            </a:endParaRPr>
          </a:p>
        </p:txBody>
      </p:sp>
      <p:sp>
        <p:nvSpPr>
          <p:cNvPr id="283" name="Shape 283"/>
          <p:cNvSpPr txBox="1">
            <a:spLocks noGrp="1"/>
          </p:cNvSpPr>
          <p:nvPr>
            <p:ph type="body" idx="1"/>
          </p:nvPr>
        </p:nvSpPr>
        <p:spPr>
          <a:xfrm>
            <a:off x="502625" y="896350"/>
            <a:ext cx="8586300" cy="4188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solidFill>
                  <a:srgbClr val="FFFFFF"/>
                </a:solidFill>
              </a:rPr>
              <a:t>Histogram</a:t>
            </a:r>
            <a:endParaRPr>
              <a:solidFill>
                <a:srgbClr val="FFFFFF"/>
              </a:solidFill>
            </a:endParaRPr>
          </a:p>
          <a:p>
            <a:pPr marL="457200" lvl="0" indent="-342900" rtl="0">
              <a:spcBef>
                <a:spcPts val="1600"/>
              </a:spcBef>
              <a:spcAft>
                <a:spcPts val="0"/>
              </a:spcAft>
              <a:buClr>
                <a:srgbClr val="FFFFFF"/>
              </a:buClr>
              <a:buSzPts val="1800"/>
              <a:buChar char="-"/>
            </a:pPr>
            <a:r>
              <a:rPr lang="en-GB">
                <a:solidFill>
                  <a:srgbClr val="FFFFFF"/>
                </a:solidFill>
              </a:rPr>
              <a:t>A right skewed distribution</a:t>
            </a:r>
            <a:endParaRPr>
              <a:solidFill>
                <a:srgbClr val="FFFFFF"/>
              </a:solidFill>
            </a:endParaRPr>
          </a:p>
        </p:txBody>
      </p:sp>
      <p:cxnSp>
        <p:nvCxnSpPr>
          <p:cNvPr id="284" name="Shape 284"/>
          <p:cNvCxnSpPr/>
          <p:nvPr/>
        </p:nvCxnSpPr>
        <p:spPr>
          <a:xfrm>
            <a:off x="311700" y="732901"/>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285" name="Shape 285"/>
          <p:cNvPicPr preferRelativeResize="0"/>
          <p:nvPr/>
        </p:nvPicPr>
        <p:blipFill>
          <a:blip r:embed="rId3">
            <a:alphaModFix/>
          </a:blip>
          <a:stretch>
            <a:fillRect/>
          </a:stretch>
        </p:blipFill>
        <p:spPr>
          <a:xfrm>
            <a:off x="1224075" y="1918525"/>
            <a:ext cx="5437750" cy="3083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261300" y="159175"/>
            <a:ext cx="4128000" cy="1413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a:solidFill>
                  <a:srgbClr val="F3F3F3"/>
                </a:solidFill>
              </a:rPr>
              <a:t>QQ Plot</a:t>
            </a:r>
            <a:endParaRPr sz="2400">
              <a:solidFill>
                <a:srgbClr val="F3F3F3"/>
              </a:solidFill>
            </a:endParaRPr>
          </a:p>
          <a:p>
            <a:pPr marL="0" lvl="0" indent="0" rtl="0">
              <a:spcBef>
                <a:spcPts val="0"/>
              </a:spcBef>
              <a:spcAft>
                <a:spcPts val="0"/>
              </a:spcAft>
              <a:buNone/>
            </a:pPr>
            <a:endParaRPr sz="2400">
              <a:solidFill>
                <a:srgbClr val="F3F3F3"/>
              </a:solidFill>
            </a:endParaRPr>
          </a:p>
          <a:p>
            <a:pPr marL="457200" lvl="0" indent="-342900" rtl="0">
              <a:spcBef>
                <a:spcPts val="0"/>
              </a:spcBef>
              <a:spcAft>
                <a:spcPts val="0"/>
              </a:spcAft>
              <a:buClr>
                <a:srgbClr val="F3F3F3"/>
              </a:buClr>
              <a:buSzPts val="1800"/>
              <a:buChar char="-"/>
            </a:pPr>
            <a:r>
              <a:rPr lang="en-GB" sz="1800">
                <a:solidFill>
                  <a:srgbClr val="F3F3F3"/>
                </a:solidFill>
              </a:rPr>
              <a:t>Close to normal distribution</a:t>
            </a:r>
            <a:endParaRPr sz="1800">
              <a:solidFill>
                <a:srgbClr val="F3F3F3"/>
              </a:solidFill>
            </a:endParaRPr>
          </a:p>
          <a:p>
            <a:pPr marL="457200" lvl="0" indent="-342900" rtl="0">
              <a:spcBef>
                <a:spcPts val="0"/>
              </a:spcBef>
              <a:spcAft>
                <a:spcPts val="0"/>
              </a:spcAft>
              <a:buClr>
                <a:srgbClr val="F3F3F3"/>
              </a:buClr>
              <a:buSzPts val="1800"/>
              <a:buChar char="-"/>
            </a:pPr>
            <a:r>
              <a:rPr lang="en-GB" sz="1800">
                <a:solidFill>
                  <a:srgbClr val="F3F3F3"/>
                </a:solidFill>
              </a:rPr>
              <a:t>Lies on a 50 degree reference line</a:t>
            </a:r>
            <a:endParaRPr sz="1800">
              <a:solidFill>
                <a:srgbClr val="F3F3F3"/>
              </a:solidFill>
            </a:endParaRPr>
          </a:p>
        </p:txBody>
      </p:sp>
      <p:sp>
        <p:nvSpPr>
          <p:cNvPr id="291" name="Shape 291"/>
          <p:cNvSpPr txBox="1">
            <a:spLocks noGrp="1"/>
          </p:cNvSpPr>
          <p:nvPr>
            <p:ph type="body" idx="1"/>
          </p:nvPr>
        </p:nvSpPr>
        <p:spPr>
          <a:xfrm>
            <a:off x="4290900" y="240725"/>
            <a:ext cx="2895000" cy="4024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a:solidFill>
                  <a:srgbClr val="FFFFFF"/>
                </a:solidFill>
              </a:rPr>
              <a:t>Box Plot</a:t>
            </a:r>
            <a:endParaRPr sz="2400">
              <a:solidFill>
                <a:srgbClr val="FFFFFF"/>
              </a:solidFill>
            </a:endParaRPr>
          </a:p>
          <a:p>
            <a:pPr marL="457200" lvl="0" indent="-342900" rtl="0">
              <a:spcBef>
                <a:spcPts val="1600"/>
              </a:spcBef>
              <a:spcAft>
                <a:spcPts val="0"/>
              </a:spcAft>
              <a:buClr>
                <a:srgbClr val="FFFFFF"/>
              </a:buClr>
              <a:buSzPts val="1800"/>
              <a:buChar char="-"/>
            </a:pPr>
            <a:r>
              <a:rPr lang="en-GB">
                <a:solidFill>
                  <a:srgbClr val="FFFFFF"/>
                </a:solidFill>
              </a:rPr>
              <a:t>1 outlier</a:t>
            </a:r>
            <a:endParaRPr>
              <a:solidFill>
                <a:srgbClr val="FFFFFF"/>
              </a:solidFill>
            </a:endParaRPr>
          </a:p>
          <a:p>
            <a:pPr marL="457200" lvl="0" indent="-342900" rtl="0">
              <a:spcBef>
                <a:spcPts val="0"/>
              </a:spcBef>
              <a:spcAft>
                <a:spcPts val="0"/>
              </a:spcAft>
              <a:buClr>
                <a:srgbClr val="FFFFFF"/>
              </a:buClr>
              <a:buSzPts val="1800"/>
              <a:buChar char="-"/>
            </a:pPr>
            <a:r>
              <a:rPr lang="en-GB">
                <a:solidFill>
                  <a:srgbClr val="FFFFFF"/>
                </a:solidFill>
              </a:rPr>
              <a:t>Slight deviation of median from the mean</a:t>
            </a:r>
            <a:endParaRPr>
              <a:solidFill>
                <a:srgbClr val="FFFFFF"/>
              </a:solidFill>
            </a:endParaRPr>
          </a:p>
        </p:txBody>
      </p:sp>
      <p:pic>
        <p:nvPicPr>
          <p:cNvPr id="292" name="Shape 292"/>
          <p:cNvPicPr preferRelativeResize="0"/>
          <p:nvPr/>
        </p:nvPicPr>
        <p:blipFill>
          <a:blip r:embed="rId3">
            <a:alphaModFix/>
          </a:blip>
          <a:stretch>
            <a:fillRect/>
          </a:stretch>
        </p:blipFill>
        <p:spPr>
          <a:xfrm>
            <a:off x="7314750" y="512275"/>
            <a:ext cx="1552575" cy="4457700"/>
          </a:xfrm>
          <a:prstGeom prst="rect">
            <a:avLst/>
          </a:prstGeom>
          <a:noFill/>
          <a:ln>
            <a:noFill/>
          </a:ln>
        </p:spPr>
      </p:pic>
      <p:pic>
        <p:nvPicPr>
          <p:cNvPr id="293" name="Shape 293"/>
          <p:cNvPicPr preferRelativeResize="0"/>
          <p:nvPr/>
        </p:nvPicPr>
        <p:blipFill>
          <a:blip r:embed="rId4">
            <a:alphaModFix/>
          </a:blip>
          <a:stretch>
            <a:fillRect/>
          </a:stretch>
        </p:blipFill>
        <p:spPr>
          <a:xfrm>
            <a:off x="261300" y="1800275"/>
            <a:ext cx="3986099" cy="294071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311700" y="32775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3F3F3"/>
                </a:solidFill>
              </a:rPr>
              <a:t>Scatter plot Matrix</a:t>
            </a:r>
            <a:endParaRPr b="1">
              <a:solidFill>
                <a:srgbClr val="F3F3F3"/>
              </a:solidFill>
            </a:endParaRPr>
          </a:p>
        </p:txBody>
      </p:sp>
      <p:sp>
        <p:nvSpPr>
          <p:cNvPr id="299" name="Shape 299"/>
          <p:cNvSpPr txBox="1">
            <a:spLocks noGrp="1"/>
          </p:cNvSpPr>
          <p:nvPr>
            <p:ph type="body" idx="1"/>
          </p:nvPr>
        </p:nvSpPr>
        <p:spPr>
          <a:xfrm>
            <a:off x="4666000" y="1152475"/>
            <a:ext cx="41664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3F3F3"/>
              </a:buClr>
              <a:buSzPts val="1800"/>
              <a:buChar char="-"/>
            </a:pPr>
            <a:r>
              <a:rPr lang="en-GB">
                <a:solidFill>
                  <a:srgbClr val="F3F3F3"/>
                </a:solidFill>
              </a:rPr>
              <a:t>Variables spread out randomly in all scatterplots</a:t>
            </a:r>
            <a:endParaRPr>
              <a:solidFill>
                <a:srgbClr val="F3F3F3"/>
              </a:solidFill>
            </a:endParaRPr>
          </a:p>
          <a:p>
            <a:pPr marL="0" lvl="0" indent="0" rtl="0">
              <a:spcBef>
                <a:spcPts val="1600"/>
              </a:spcBef>
              <a:spcAft>
                <a:spcPts val="0"/>
              </a:spcAft>
              <a:buNone/>
            </a:pPr>
            <a:endParaRPr>
              <a:solidFill>
                <a:srgbClr val="F3F3F3"/>
              </a:solidFill>
            </a:endParaRPr>
          </a:p>
          <a:p>
            <a:pPr marL="457200" lvl="0" indent="-342900">
              <a:spcBef>
                <a:spcPts val="1600"/>
              </a:spcBef>
              <a:spcAft>
                <a:spcPts val="0"/>
              </a:spcAft>
              <a:buClr>
                <a:srgbClr val="F3F3F3"/>
              </a:buClr>
              <a:buSzPts val="1800"/>
              <a:buChar char="-"/>
            </a:pPr>
            <a:r>
              <a:rPr lang="en-GB">
                <a:solidFill>
                  <a:srgbClr val="F3F3F3"/>
                </a:solidFill>
              </a:rPr>
              <a:t>Relationships can hardly be deduced from the matrix</a:t>
            </a:r>
            <a:endParaRPr>
              <a:solidFill>
                <a:srgbClr val="F3F3F3"/>
              </a:solidFill>
            </a:endParaRPr>
          </a:p>
        </p:txBody>
      </p:sp>
      <p:sp>
        <p:nvSpPr>
          <p:cNvPr id="300" name="Shape 300"/>
          <p:cNvSpPr txBox="1"/>
          <p:nvPr/>
        </p:nvSpPr>
        <p:spPr>
          <a:xfrm>
            <a:off x="5671050" y="3549225"/>
            <a:ext cx="885900" cy="318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sz="1200" b="1">
              <a:solidFill>
                <a:srgbClr val="FF0000"/>
              </a:solidFill>
            </a:endParaRPr>
          </a:p>
        </p:txBody>
      </p:sp>
      <p:sp>
        <p:nvSpPr>
          <p:cNvPr id="301" name="Shape 301"/>
          <p:cNvSpPr txBox="1"/>
          <p:nvPr/>
        </p:nvSpPr>
        <p:spPr>
          <a:xfrm>
            <a:off x="5353850" y="2160300"/>
            <a:ext cx="799800" cy="464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sz="1200" b="1">
              <a:solidFill>
                <a:srgbClr val="FF0000"/>
              </a:solidFill>
            </a:endParaRPr>
          </a:p>
        </p:txBody>
      </p:sp>
      <p:sp>
        <p:nvSpPr>
          <p:cNvPr id="302" name="Shape 302"/>
          <p:cNvSpPr txBox="1"/>
          <p:nvPr/>
        </p:nvSpPr>
        <p:spPr>
          <a:xfrm>
            <a:off x="6017550" y="3407025"/>
            <a:ext cx="1304100" cy="982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sz="1200" b="1">
              <a:solidFill>
                <a:srgbClr val="FF0000"/>
              </a:solidFill>
            </a:endParaRPr>
          </a:p>
        </p:txBody>
      </p:sp>
      <p:cxnSp>
        <p:nvCxnSpPr>
          <p:cNvPr id="303" name="Shape 303"/>
          <p:cNvCxnSpPr/>
          <p:nvPr/>
        </p:nvCxnSpPr>
        <p:spPr>
          <a:xfrm>
            <a:off x="408825" y="884426"/>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304" name="Shape 304"/>
          <p:cNvPicPr preferRelativeResize="0"/>
          <p:nvPr/>
        </p:nvPicPr>
        <p:blipFill>
          <a:blip r:embed="rId3">
            <a:alphaModFix/>
          </a:blip>
          <a:stretch>
            <a:fillRect/>
          </a:stretch>
        </p:blipFill>
        <p:spPr>
          <a:xfrm>
            <a:off x="311700" y="1012225"/>
            <a:ext cx="3948250" cy="3948250"/>
          </a:xfrm>
          <a:prstGeom prst="rect">
            <a:avLst/>
          </a:prstGeom>
          <a:noFill/>
          <a:ln>
            <a:noFill/>
          </a:ln>
        </p:spPr>
      </p:pic>
      <p:sp>
        <p:nvSpPr>
          <p:cNvPr id="305" name="Shape 305"/>
          <p:cNvSpPr txBox="1"/>
          <p:nvPr/>
        </p:nvSpPr>
        <p:spPr>
          <a:xfrm>
            <a:off x="1408175" y="2539675"/>
            <a:ext cx="1304100" cy="642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sz="1200" b="1">
                <a:solidFill>
                  <a:srgbClr val="FF0000"/>
                </a:solidFill>
              </a:rPr>
              <a:t>Per Capita Income</a:t>
            </a:r>
            <a:endParaRPr/>
          </a:p>
        </p:txBody>
      </p:sp>
      <p:sp>
        <p:nvSpPr>
          <p:cNvPr id="306" name="Shape 306"/>
          <p:cNvSpPr txBox="1"/>
          <p:nvPr/>
        </p:nvSpPr>
        <p:spPr>
          <a:xfrm>
            <a:off x="728800" y="945200"/>
            <a:ext cx="799800" cy="410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sz="1200" b="1">
                <a:solidFill>
                  <a:srgbClr val="FF0000"/>
                </a:solidFill>
              </a:rPr>
              <a:t>Number of Crimes</a:t>
            </a:r>
            <a:endParaRPr sz="1200" b="1">
              <a:solidFill>
                <a:srgbClr val="FF0000"/>
              </a:solidFill>
            </a:endParaRPr>
          </a:p>
          <a:p>
            <a:pPr marL="0" lvl="0" indent="0">
              <a:spcBef>
                <a:spcPts val="0"/>
              </a:spcBef>
              <a:spcAft>
                <a:spcPts val="0"/>
              </a:spcAft>
              <a:buNone/>
            </a:pPr>
            <a:endParaRPr/>
          </a:p>
        </p:txBody>
      </p:sp>
      <p:sp>
        <p:nvSpPr>
          <p:cNvPr id="307" name="Shape 307"/>
          <p:cNvSpPr txBox="1"/>
          <p:nvPr/>
        </p:nvSpPr>
        <p:spPr>
          <a:xfrm>
            <a:off x="1566300" y="2781150"/>
            <a:ext cx="569700" cy="410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Shape 308"/>
          <p:cNvSpPr txBox="1"/>
          <p:nvPr/>
        </p:nvSpPr>
        <p:spPr>
          <a:xfrm>
            <a:off x="2253400" y="3272975"/>
            <a:ext cx="1304100" cy="464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sz="1100" b="1">
                <a:solidFill>
                  <a:srgbClr val="FF0000"/>
                </a:solidFill>
              </a:rPr>
              <a:t>Number of people with college degree</a:t>
            </a:r>
            <a:endParaRPr sz="1100"/>
          </a:p>
        </p:txBody>
      </p:sp>
      <p:sp>
        <p:nvSpPr>
          <p:cNvPr id="309" name="Shape 309"/>
          <p:cNvSpPr txBox="1"/>
          <p:nvPr/>
        </p:nvSpPr>
        <p:spPr>
          <a:xfrm>
            <a:off x="4305775" y="3937225"/>
            <a:ext cx="1214400" cy="687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200" b="1">
                <a:solidFill>
                  <a:srgbClr val="FF0000"/>
                </a:solidFill>
              </a:rPr>
              <a:t>Unemployed population</a:t>
            </a:r>
            <a:endParaRPr sz="1200" b="1">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61775"/>
            <a:ext cx="85206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GB" b="1">
                <a:solidFill>
                  <a:srgbClr val="F3F3F3"/>
                </a:solidFill>
              </a:rPr>
              <a:t>Crime in Chicago</a:t>
            </a:r>
            <a:endParaRPr b="1">
              <a:solidFill>
                <a:srgbClr val="F3F3F3"/>
              </a:solidFill>
            </a:endParaRPr>
          </a:p>
        </p:txBody>
      </p:sp>
      <p:sp>
        <p:nvSpPr>
          <p:cNvPr id="73" name="Shape 73"/>
          <p:cNvSpPr txBox="1">
            <a:spLocks noGrp="1"/>
          </p:cNvSpPr>
          <p:nvPr>
            <p:ph type="body" idx="1"/>
          </p:nvPr>
        </p:nvSpPr>
        <p:spPr>
          <a:xfrm>
            <a:off x="345225" y="1139275"/>
            <a:ext cx="3943800" cy="3429600"/>
          </a:xfrm>
          <a:prstGeom prst="rect">
            <a:avLst/>
          </a:prstGeom>
          <a:solidFill>
            <a:srgbClr val="000000"/>
          </a:solidFill>
        </p:spPr>
        <p:txBody>
          <a:bodyPr spcFirstLastPara="1" wrap="square" lIns="91425" tIns="91425" rIns="91425" bIns="91425" anchor="t" anchorCtr="0">
            <a:noAutofit/>
          </a:bodyPr>
          <a:lstStyle/>
          <a:p>
            <a:pPr marL="457200" lvl="0" indent="-342900" rtl="0">
              <a:spcBef>
                <a:spcPts val="0"/>
              </a:spcBef>
              <a:spcAft>
                <a:spcPts val="0"/>
              </a:spcAft>
              <a:buClr>
                <a:srgbClr val="F3F3F3"/>
              </a:buClr>
              <a:buSzPts val="1800"/>
              <a:buChar char="-"/>
            </a:pPr>
            <a:r>
              <a:rPr lang="en-GB">
                <a:solidFill>
                  <a:srgbClr val="F3F3F3"/>
                </a:solidFill>
              </a:rPr>
              <a:t>The city's overall crime rate, especially the </a:t>
            </a:r>
            <a:r>
              <a:rPr lang="en-GB">
                <a:solidFill>
                  <a:srgbClr val="F3F3F3"/>
                </a:solidFill>
                <a:uFill>
                  <a:noFill/>
                </a:uFill>
                <a:hlinkClick r:id="rId3"/>
              </a:rPr>
              <a:t>violent crime</a:t>
            </a:r>
            <a:r>
              <a:rPr lang="en-GB">
                <a:solidFill>
                  <a:srgbClr val="F3F3F3"/>
                </a:solidFill>
              </a:rPr>
              <a:t> rate, is higher than the US average</a:t>
            </a:r>
            <a:endParaRPr>
              <a:solidFill>
                <a:srgbClr val="F3F3F3"/>
              </a:solidFill>
            </a:endParaRPr>
          </a:p>
          <a:p>
            <a:pPr marL="0" lvl="0" indent="0" rtl="0">
              <a:spcBef>
                <a:spcPts val="1600"/>
              </a:spcBef>
              <a:spcAft>
                <a:spcPts val="0"/>
              </a:spcAft>
              <a:buNone/>
            </a:pPr>
            <a:endParaRPr>
              <a:solidFill>
                <a:srgbClr val="F3F3F3"/>
              </a:solidFill>
            </a:endParaRPr>
          </a:p>
          <a:p>
            <a:pPr marL="457200" lvl="0" indent="-342900" rtl="0">
              <a:spcBef>
                <a:spcPts val="1600"/>
              </a:spcBef>
              <a:spcAft>
                <a:spcPts val="0"/>
              </a:spcAft>
              <a:buClr>
                <a:srgbClr val="F3F3F3"/>
              </a:buClr>
              <a:buSzPts val="1800"/>
              <a:buChar char="-"/>
            </a:pPr>
            <a:r>
              <a:rPr lang="en-GB">
                <a:solidFill>
                  <a:srgbClr val="F3F3F3"/>
                </a:solidFill>
              </a:rPr>
              <a:t>Responsible for nearly half of 2016's increase in homicides in the US</a:t>
            </a:r>
            <a:endParaRPr>
              <a:solidFill>
                <a:srgbClr val="F3F3F3"/>
              </a:solidFill>
            </a:endParaRPr>
          </a:p>
          <a:p>
            <a:pPr marL="0" lvl="0" indent="0">
              <a:spcBef>
                <a:spcPts val="1600"/>
              </a:spcBef>
              <a:spcAft>
                <a:spcPts val="1600"/>
              </a:spcAft>
              <a:buNone/>
            </a:pPr>
            <a:endParaRPr sz="1050">
              <a:solidFill>
                <a:srgbClr val="F3F3F3"/>
              </a:solidFill>
              <a:highlight>
                <a:srgbClr val="FFFFFF"/>
              </a:highlight>
            </a:endParaRPr>
          </a:p>
        </p:txBody>
      </p:sp>
      <p:cxnSp>
        <p:nvCxnSpPr>
          <p:cNvPr id="74" name="Shape 74"/>
          <p:cNvCxnSpPr/>
          <p:nvPr/>
        </p:nvCxnSpPr>
        <p:spPr>
          <a:xfrm>
            <a:off x="470175" y="1034464"/>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75" name="Shape 75"/>
          <p:cNvPicPr preferRelativeResize="0"/>
          <p:nvPr/>
        </p:nvPicPr>
        <p:blipFill>
          <a:blip r:embed="rId4">
            <a:alphaModFix/>
          </a:blip>
          <a:stretch>
            <a:fillRect/>
          </a:stretch>
        </p:blipFill>
        <p:spPr>
          <a:xfrm>
            <a:off x="4289025" y="1293205"/>
            <a:ext cx="4390875" cy="2469144"/>
          </a:xfrm>
          <a:prstGeom prst="rect">
            <a:avLst/>
          </a:prstGeom>
          <a:noFill/>
          <a:ln>
            <a:noFill/>
          </a:ln>
        </p:spPr>
      </p:pic>
      <p:sp>
        <p:nvSpPr>
          <p:cNvPr id="76" name="Shape 76"/>
          <p:cNvSpPr txBox="1"/>
          <p:nvPr/>
        </p:nvSpPr>
        <p:spPr>
          <a:xfrm>
            <a:off x="7171366" y="4230500"/>
            <a:ext cx="1356300" cy="562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3F3F3"/>
                </a:solidFill>
              </a:rPr>
              <a:t>Time, 2016</a:t>
            </a:r>
            <a:endParaRPr>
              <a:solidFill>
                <a:srgbClr val="F3F3F3"/>
              </a:solidFill>
            </a:endParaRPr>
          </a:p>
        </p:txBody>
      </p:sp>
      <p:cxnSp>
        <p:nvCxnSpPr>
          <p:cNvPr id="77" name="Shape 77"/>
          <p:cNvCxnSpPr/>
          <p:nvPr/>
        </p:nvCxnSpPr>
        <p:spPr>
          <a:xfrm>
            <a:off x="404775" y="4583864"/>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311700" y="6805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b="1">
                <a:solidFill>
                  <a:srgbClr val="F3F3F3"/>
                </a:solidFill>
              </a:rPr>
              <a:t>Scatterplot Analysis: Violent crimes VS </a:t>
            </a:r>
            <a:r>
              <a:rPr lang="en-GB" b="1">
                <a:solidFill>
                  <a:srgbClr val="C27BA0"/>
                </a:solidFill>
              </a:rPr>
              <a:t>Per Capita Income</a:t>
            </a:r>
            <a:r>
              <a:rPr lang="en-GB">
                <a:solidFill>
                  <a:srgbClr val="C27BA0"/>
                </a:solidFill>
              </a:rPr>
              <a:t> </a:t>
            </a:r>
            <a:endParaRPr>
              <a:solidFill>
                <a:srgbClr val="C27BA0"/>
              </a:solidFill>
            </a:endParaRPr>
          </a:p>
          <a:p>
            <a:pPr marL="0" lvl="0" indent="0">
              <a:spcBef>
                <a:spcPts val="0"/>
              </a:spcBef>
              <a:spcAft>
                <a:spcPts val="0"/>
              </a:spcAft>
              <a:buNone/>
            </a:pPr>
            <a:endParaRPr/>
          </a:p>
        </p:txBody>
      </p:sp>
      <p:sp>
        <p:nvSpPr>
          <p:cNvPr id="315" name="Shape 315"/>
          <p:cNvSpPr txBox="1">
            <a:spLocks noGrp="1"/>
          </p:cNvSpPr>
          <p:nvPr>
            <p:ph type="body" idx="1"/>
          </p:nvPr>
        </p:nvSpPr>
        <p:spPr>
          <a:xfrm>
            <a:off x="4447025" y="1175225"/>
            <a:ext cx="4491300" cy="3790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None/>
            </a:pPr>
            <a:r>
              <a:rPr lang="en-GB" b="1">
                <a:solidFill>
                  <a:srgbClr val="0000FF"/>
                </a:solidFill>
              </a:rPr>
              <a:t>Purple fitted line: </a:t>
            </a:r>
            <a:endParaRPr b="1">
              <a:solidFill>
                <a:srgbClr val="0000FF"/>
              </a:solidFill>
            </a:endParaRPr>
          </a:p>
          <a:p>
            <a:pPr marL="0" lvl="0" indent="0" rtl="0">
              <a:spcBef>
                <a:spcPts val="1600"/>
              </a:spcBef>
              <a:spcAft>
                <a:spcPts val="0"/>
              </a:spcAft>
              <a:buClr>
                <a:srgbClr val="000000"/>
              </a:buClr>
              <a:buNone/>
            </a:pPr>
            <a:r>
              <a:rPr lang="en-GB">
                <a:solidFill>
                  <a:srgbClr val="FFFFFF"/>
                </a:solidFill>
              </a:rPr>
              <a:t>weak positive correlation</a:t>
            </a:r>
            <a:endParaRPr>
              <a:solidFill>
                <a:srgbClr val="FFFFFF"/>
              </a:solidFill>
            </a:endParaRPr>
          </a:p>
          <a:p>
            <a:pPr marL="0" lvl="0" indent="0">
              <a:spcBef>
                <a:spcPts val="1600"/>
              </a:spcBef>
              <a:spcAft>
                <a:spcPts val="0"/>
              </a:spcAft>
              <a:buNone/>
            </a:pPr>
            <a:r>
              <a:rPr lang="en-GB" b="1">
                <a:solidFill>
                  <a:srgbClr val="0000FF"/>
                </a:solidFill>
              </a:rPr>
              <a:t>R square</a:t>
            </a:r>
            <a:r>
              <a:rPr lang="en-GB">
                <a:solidFill>
                  <a:schemeClr val="lt1"/>
                </a:solidFill>
              </a:rPr>
              <a:t>= 0.018</a:t>
            </a:r>
            <a:endParaRPr>
              <a:solidFill>
                <a:schemeClr val="lt1"/>
              </a:solidFill>
            </a:endParaRPr>
          </a:p>
          <a:p>
            <a:pPr marL="457200" lvl="0" indent="-342900" rtl="0">
              <a:spcBef>
                <a:spcPts val="1600"/>
              </a:spcBef>
              <a:spcAft>
                <a:spcPts val="0"/>
              </a:spcAft>
              <a:buClr>
                <a:schemeClr val="lt1"/>
              </a:buClr>
              <a:buSzPts val="1800"/>
              <a:buChar char="-"/>
            </a:pPr>
            <a:r>
              <a:rPr lang="en-GB">
                <a:solidFill>
                  <a:schemeClr val="lt1"/>
                </a:solidFill>
              </a:rPr>
              <a:t>How close the data is relative to the fitted regression line</a:t>
            </a:r>
            <a:endParaRPr>
              <a:solidFill>
                <a:schemeClr val="lt1"/>
              </a:solidFill>
            </a:endParaRPr>
          </a:p>
          <a:p>
            <a:pPr marL="457200" lvl="0" indent="-342900" rtl="0">
              <a:spcBef>
                <a:spcPts val="0"/>
              </a:spcBef>
              <a:spcAft>
                <a:spcPts val="0"/>
              </a:spcAft>
              <a:buClr>
                <a:schemeClr val="lt1"/>
              </a:buClr>
              <a:buSzPts val="1800"/>
              <a:buChar char="-"/>
            </a:pPr>
            <a:endParaRPr>
              <a:solidFill>
                <a:schemeClr val="lt1"/>
              </a:solidFill>
            </a:endParaRPr>
          </a:p>
          <a:p>
            <a:pPr marL="457200" lvl="0" indent="-342900" rtl="0">
              <a:spcBef>
                <a:spcPts val="0"/>
              </a:spcBef>
              <a:spcAft>
                <a:spcPts val="0"/>
              </a:spcAft>
              <a:buSzPts val="1800"/>
              <a:buChar char="-"/>
            </a:pPr>
            <a:r>
              <a:rPr lang="en-GB">
                <a:solidFill>
                  <a:schemeClr val="lt1"/>
                </a:solidFill>
              </a:rPr>
              <a:t>There is a </a:t>
            </a:r>
            <a:r>
              <a:rPr lang="en-GB">
                <a:solidFill>
                  <a:srgbClr val="0000FF"/>
                </a:solidFill>
              </a:rPr>
              <a:t>negligible relationship</a:t>
            </a:r>
            <a:r>
              <a:rPr lang="en-GB">
                <a:solidFill>
                  <a:schemeClr val="lt1"/>
                </a:solidFill>
              </a:rPr>
              <a:t> between the per capita income and the number of violent crimes committed.</a:t>
            </a:r>
            <a:endParaRPr sz="1400">
              <a:solidFill>
                <a:srgbClr val="FFFFFF"/>
              </a:solidFill>
            </a:endParaRPr>
          </a:p>
          <a:p>
            <a:pPr marL="0" lvl="0" indent="0" rtl="0">
              <a:spcBef>
                <a:spcPts val="1600"/>
              </a:spcBef>
              <a:spcAft>
                <a:spcPts val="0"/>
              </a:spcAft>
              <a:buNone/>
            </a:pPr>
            <a:endParaRPr b="1">
              <a:solidFill>
                <a:srgbClr val="0000FF"/>
              </a:solidFill>
            </a:endParaRPr>
          </a:p>
          <a:p>
            <a:pPr marL="0" lvl="0" indent="0">
              <a:spcBef>
                <a:spcPts val="1600"/>
              </a:spcBef>
              <a:spcAft>
                <a:spcPts val="1600"/>
              </a:spcAft>
              <a:buNone/>
            </a:pPr>
            <a:endParaRPr/>
          </a:p>
        </p:txBody>
      </p:sp>
      <p:cxnSp>
        <p:nvCxnSpPr>
          <p:cNvPr id="316" name="Shape 316"/>
          <p:cNvCxnSpPr/>
          <p:nvPr/>
        </p:nvCxnSpPr>
        <p:spPr>
          <a:xfrm>
            <a:off x="400425" y="1043576"/>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317" name="Shape 317"/>
          <p:cNvPicPr preferRelativeResize="0"/>
          <p:nvPr/>
        </p:nvPicPr>
        <p:blipFill>
          <a:blip r:embed="rId3">
            <a:alphaModFix/>
          </a:blip>
          <a:stretch>
            <a:fillRect/>
          </a:stretch>
        </p:blipFill>
        <p:spPr>
          <a:xfrm>
            <a:off x="68625" y="1263768"/>
            <a:ext cx="4139100" cy="37022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700" y="68050"/>
            <a:ext cx="8520600" cy="99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b="1">
                <a:solidFill>
                  <a:srgbClr val="F3F3F3"/>
                </a:solidFill>
              </a:rPr>
              <a:t>Scatterplot Analysis: </a:t>
            </a:r>
            <a:r>
              <a:rPr lang="en-GB" sz="2400" b="1">
                <a:solidFill>
                  <a:srgbClr val="FF0000"/>
                </a:solidFill>
              </a:rPr>
              <a:t>Number of College Graduates</a:t>
            </a:r>
            <a:r>
              <a:rPr lang="en-GB" sz="2400" b="1">
                <a:solidFill>
                  <a:srgbClr val="F3F3F3"/>
                </a:solidFill>
              </a:rPr>
              <a:t> VS Violent crimes</a:t>
            </a:r>
            <a:r>
              <a:rPr lang="en-GB" b="1">
                <a:solidFill>
                  <a:srgbClr val="FF0000"/>
                </a:solidFill>
              </a:rPr>
              <a:t> </a:t>
            </a:r>
            <a:endParaRPr b="1">
              <a:solidFill>
                <a:srgbClr val="FF0000"/>
              </a:solidFill>
            </a:endParaRPr>
          </a:p>
        </p:txBody>
      </p:sp>
      <p:sp>
        <p:nvSpPr>
          <p:cNvPr id="323" name="Shape 323"/>
          <p:cNvSpPr txBox="1">
            <a:spLocks noGrp="1"/>
          </p:cNvSpPr>
          <p:nvPr>
            <p:ph type="body" idx="1"/>
          </p:nvPr>
        </p:nvSpPr>
        <p:spPr>
          <a:xfrm>
            <a:off x="4799725" y="1152475"/>
            <a:ext cx="4310400" cy="3755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None/>
            </a:pPr>
            <a:r>
              <a:rPr lang="en-GB" b="1">
                <a:solidFill>
                  <a:srgbClr val="0000FF"/>
                </a:solidFill>
              </a:rPr>
              <a:t>Purple fitted line: </a:t>
            </a:r>
            <a:endParaRPr b="1">
              <a:solidFill>
                <a:srgbClr val="0000FF"/>
              </a:solidFill>
            </a:endParaRPr>
          </a:p>
          <a:p>
            <a:pPr marL="0" lvl="0" indent="0" rtl="0">
              <a:spcBef>
                <a:spcPts val="1600"/>
              </a:spcBef>
              <a:spcAft>
                <a:spcPts val="0"/>
              </a:spcAft>
              <a:buClr>
                <a:srgbClr val="000000"/>
              </a:buClr>
              <a:buNone/>
            </a:pPr>
            <a:r>
              <a:rPr lang="en-GB">
                <a:solidFill>
                  <a:srgbClr val="FFFFFF"/>
                </a:solidFill>
              </a:rPr>
              <a:t>Weak positive correlation</a:t>
            </a:r>
            <a:endParaRPr>
              <a:solidFill>
                <a:srgbClr val="FFFFFF"/>
              </a:solidFill>
            </a:endParaRPr>
          </a:p>
          <a:p>
            <a:pPr marL="0" lvl="0" indent="0" rtl="0">
              <a:spcBef>
                <a:spcPts val="1600"/>
              </a:spcBef>
              <a:spcAft>
                <a:spcPts val="0"/>
              </a:spcAft>
              <a:buNone/>
            </a:pPr>
            <a:r>
              <a:rPr lang="en-GB" b="1">
                <a:solidFill>
                  <a:srgbClr val="0000FF"/>
                </a:solidFill>
              </a:rPr>
              <a:t>R square</a:t>
            </a:r>
            <a:r>
              <a:rPr lang="en-GB">
                <a:solidFill>
                  <a:schemeClr val="lt1"/>
                </a:solidFill>
              </a:rPr>
              <a:t>= 0.003</a:t>
            </a:r>
            <a:endParaRPr>
              <a:solidFill>
                <a:schemeClr val="lt1"/>
              </a:solidFill>
            </a:endParaRPr>
          </a:p>
          <a:p>
            <a:pPr marL="457200" lvl="0" indent="-342900" rtl="0">
              <a:spcBef>
                <a:spcPts val="1600"/>
              </a:spcBef>
              <a:spcAft>
                <a:spcPts val="0"/>
              </a:spcAft>
              <a:buSzPts val="1800"/>
              <a:buChar char="-"/>
            </a:pPr>
            <a:r>
              <a:rPr lang="en-GB">
                <a:solidFill>
                  <a:schemeClr val="lt1"/>
                </a:solidFill>
              </a:rPr>
              <a:t>There is </a:t>
            </a:r>
            <a:r>
              <a:rPr lang="en-GB">
                <a:solidFill>
                  <a:srgbClr val="0000FF"/>
                </a:solidFill>
              </a:rPr>
              <a:t>no relationship</a:t>
            </a:r>
            <a:r>
              <a:rPr lang="en-GB">
                <a:solidFill>
                  <a:schemeClr val="lt1"/>
                </a:solidFill>
              </a:rPr>
              <a:t> between the number of college graduates and violent crimes committed.</a:t>
            </a:r>
            <a:endParaRPr b="1">
              <a:solidFill>
                <a:srgbClr val="0000FF"/>
              </a:solidFill>
            </a:endParaRPr>
          </a:p>
        </p:txBody>
      </p:sp>
      <p:cxnSp>
        <p:nvCxnSpPr>
          <p:cNvPr id="324" name="Shape 324"/>
          <p:cNvCxnSpPr/>
          <p:nvPr/>
        </p:nvCxnSpPr>
        <p:spPr>
          <a:xfrm>
            <a:off x="311700" y="1060351"/>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325" name="Shape 325"/>
          <p:cNvPicPr preferRelativeResize="0"/>
          <p:nvPr/>
        </p:nvPicPr>
        <p:blipFill>
          <a:blip r:embed="rId3">
            <a:alphaModFix/>
          </a:blip>
          <a:stretch>
            <a:fillRect/>
          </a:stretch>
        </p:blipFill>
        <p:spPr>
          <a:xfrm>
            <a:off x="361825" y="1152475"/>
            <a:ext cx="4437900" cy="3885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211175" y="5970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b="1">
                <a:solidFill>
                  <a:srgbClr val="F3F3F3"/>
                </a:solidFill>
              </a:rPr>
              <a:t>Scatterplot Analysis: Per Capita Income VS </a:t>
            </a:r>
            <a:r>
              <a:rPr lang="en-GB" sz="2400" b="1">
                <a:solidFill>
                  <a:srgbClr val="0000FF"/>
                </a:solidFill>
              </a:rPr>
              <a:t>Number of College Graduates</a:t>
            </a:r>
            <a:endParaRPr sz="2400" b="1">
              <a:solidFill>
                <a:srgbClr val="0000FF"/>
              </a:solidFill>
            </a:endParaRPr>
          </a:p>
        </p:txBody>
      </p:sp>
      <p:sp>
        <p:nvSpPr>
          <p:cNvPr id="331" name="Shape 331"/>
          <p:cNvSpPr txBox="1">
            <a:spLocks noGrp="1"/>
          </p:cNvSpPr>
          <p:nvPr>
            <p:ph type="body" idx="1"/>
          </p:nvPr>
        </p:nvSpPr>
        <p:spPr>
          <a:xfrm>
            <a:off x="4146625" y="1110575"/>
            <a:ext cx="4883700" cy="3508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b="1">
                <a:solidFill>
                  <a:srgbClr val="0000FF"/>
                </a:solidFill>
              </a:rPr>
              <a:t>Purple fitted line</a:t>
            </a:r>
            <a:r>
              <a:rPr lang="en-GB" b="1">
                <a:solidFill>
                  <a:srgbClr val="FFFFFF"/>
                </a:solidFill>
              </a:rPr>
              <a:t>:</a:t>
            </a:r>
            <a:endParaRPr b="1">
              <a:solidFill>
                <a:srgbClr val="FFFFFF"/>
              </a:solidFill>
            </a:endParaRPr>
          </a:p>
          <a:p>
            <a:pPr marL="457200" lvl="0" indent="-342900" rtl="0">
              <a:spcBef>
                <a:spcPts val="1600"/>
              </a:spcBef>
              <a:spcAft>
                <a:spcPts val="0"/>
              </a:spcAft>
              <a:buClr>
                <a:srgbClr val="FFFFFF"/>
              </a:buClr>
              <a:buSzPts val="1800"/>
              <a:buChar char="-"/>
            </a:pPr>
            <a:r>
              <a:rPr lang="en-GB">
                <a:solidFill>
                  <a:srgbClr val="FFFFFF"/>
                </a:solidFill>
              </a:rPr>
              <a:t>Positive correlation between 2 variables</a:t>
            </a:r>
            <a:endParaRPr b="1">
              <a:solidFill>
                <a:srgbClr val="FFFFFF"/>
              </a:solidFill>
            </a:endParaRPr>
          </a:p>
          <a:p>
            <a:pPr marL="0" lvl="0" indent="0" rtl="0">
              <a:spcBef>
                <a:spcPts val="1600"/>
              </a:spcBef>
              <a:spcAft>
                <a:spcPts val="0"/>
              </a:spcAft>
              <a:buClr>
                <a:srgbClr val="000000"/>
              </a:buClr>
              <a:buSzPts val="1100"/>
              <a:buFont typeface="Arial"/>
              <a:buNone/>
            </a:pPr>
            <a:r>
              <a:rPr lang="en-GB" b="1">
                <a:solidFill>
                  <a:srgbClr val="0000FF"/>
                </a:solidFill>
              </a:rPr>
              <a:t>R square</a:t>
            </a:r>
            <a:r>
              <a:rPr lang="en-GB" b="1">
                <a:solidFill>
                  <a:srgbClr val="FFFFFF"/>
                </a:solidFill>
              </a:rPr>
              <a:t>:</a:t>
            </a:r>
            <a:endParaRPr b="1">
              <a:solidFill>
                <a:srgbClr val="FFFFFF"/>
              </a:solidFill>
            </a:endParaRPr>
          </a:p>
          <a:p>
            <a:pPr marL="457200" lvl="0" indent="-342900" rtl="0">
              <a:spcBef>
                <a:spcPts val="1600"/>
              </a:spcBef>
              <a:spcAft>
                <a:spcPts val="0"/>
              </a:spcAft>
              <a:buClr>
                <a:srgbClr val="FFFFFF"/>
              </a:buClr>
              <a:buSzPts val="1800"/>
              <a:buChar char="-"/>
            </a:pPr>
            <a:endParaRPr>
              <a:solidFill>
                <a:srgbClr val="FFFFFF"/>
              </a:solidFill>
            </a:endParaRPr>
          </a:p>
          <a:p>
            <a:pPr marL="457200" lvl="0" indent="-342900" rtl="0">
              <a:spcBef>
                <a:spcPts val="0"/>
              </a:spcBef>
              <a:spcAft>
                <a:spcPts val="0"/>
              </a:spcAft>
              <a:buClr>
                <a:srgbClr val="FFFFFF"/>
              </a:buClr>
              <a:buSzPts val="1800"/>
              <a:buChar char="-"/>
            </a:pPr>
            <a:endParaRPr>
              <a:solidFill>
                <a:srgbClr val="FFFFFF"/>
              </a:solidFill>
            </a:endParaRPr>
          </a:p>
          <a:p>
            <a:pPr marL="457200" lvl="0" indent="-342900" rtl="0">
              <a:spcBef>
                <a:spcPts val="0"/>
              </a:spcBef>
              <a:spcAft>
                <a:spcPts val="0"/>
              </a:spcAft>
              <a:buClr>
                <a:srgbClr val="FFFFFF"/>
              </a:buClr>
              <a:buSzPts val="1800"/>
              <a:buChar char="-"/>
            </a:pPr>
            <a:r>
              <a:rPr lang="en-GB">
                <a:solidFill>
                  <a:srgbClr val="FFFFFF"/>
                </a:solidFill>
              </a:rPr>
              <a:t>R^2 = 0.919: Strong positive relationship exists between Per Capita Income and the number of College graduates</a:t>
            </a:r>
            <a:endParaRPr b="1">
              <a:solidFill>
                <a:srgbClr val="0000FF"/>
              </a:solidFill>
            </a:endParaRPr>
          </a:p>
        </p:txBody>
      </p:sp>
      <p:cxnSp>
        <p:nvCxnSpPr>
          <p:cNvPr id="332" name="Shape 332"/>
          <p:cNvCxnSpPr/>
          <p:nvPr/>
        </p:nvCxnSpPr>
        <p:spPr>
          <a:xfrm>
            <a:off x="402100" y="943026"/>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333" name="Shape 333"/>
          <p:cNvPicPr preferRelativeResize="0"/>
          <p:nvPr/>
        </p:nvPicPr>
        <p:blipFill>
          <a:blip r:embed="rId3">
            <a:alphaModFix/>
          </a:blip>
          <a:stretch>
            <a:fillRect/>
          </a:stretch>
        </p:blipFill>
        <p:spPr>
          <a:xfrm>
            <a:off x="140025" y="1145075"/>
            <a:ext cx="3914450" cy="3621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311700" y="68050"/>
            <a:ext cx="8520600" cy="873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b="1">
                <a:solidFill>
                  <a:srgbClr val="F3F3F3"/>
                </a:solidFill>
              </a:rPr>
              <a:t>Scatterplot Analysis: Number of Violent Crime VS </a:t>
            </a:r>
            <a:r>
              <a:rPr lang="en-GB" sz="2400" b="1">
                <a:solidFill>
                  <a:srgbClr val="FF00FF"/>
                </a:solidFill>
              </a:rPr>
              <a:t>Number of High School Graduates </a:t>
            </a:r>
            <a:endParaRPr b="1">
              <a:solidFill>
                <a:srgbClr val="FF00FF"/>
              </a:solidFill>
            </a:endParaRPr>
          </a:p>
        </p:txBody>
      </p:sp>
      <p:sp>
        <p:nvSpPr>
          <p:cNvPr id="339" name="Shape 339"/>
          <p:cNvSpPr txBox="1">
            <a:spLocks noGrp="1"/>
          </p:cNvSpPr>
          <p:nvPr>
            <p:ph type="body" idx="1"/>
          </p:nvPr>
        </p:nvSpPr>
        <p:spPr>
          <a:xfrm>
            <a:off x="4730450" y="1157423"/>
            <a:ext cx="4469100" cy="3190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GB" b="1">
                <a:solidFill>
                  <a:srgbClr val="0000FF"/>
                </a:solidFill>
              </a:rPr>
              <a:t>Purple fitted line:</a:t>
            </a:r>
            <a:endParaRPr b="1">
              <a:solidFill>
                <a:srgbClr val="0000FF"/>
              </a:solidFill>
            </a:endParaRPr>
          </a:p>
          <a:p>
            <a:pPr marL="0" lvl="0" indent="0" rtl="0">
              <a:spcBef>
                <a:spcPts val="1600"/>
              </a:spcBef>
              <a:spcAft>
                <a:spcPts val="0"/>
              </a:spcAft>
              <a:buClr>
                <a:schemeClr val="dk1"/>
              </a:buClr>
              <a:buSzPts val="1100"/>
              <a:buFont typeface="Arial"/>
              <a:buNone/>
            </a:pPr>
            <a:r>
              <a:rPr lang="en-GB">
                <a:solidFill>
                  <a:srgbClr val="FFFFFF"/>
                </a:solidFill>
              </a:rPr>
              <a:t> Positive correlation</a:t>
            </a:r>
            <a:endParaRPr>
              <a:solidFill>
                <a:schemeClr val="lt1"/>
              </a:solidFill>
            </a:endParaRPr>
          </a:p>
          <a:p>
            <a:pPr marL="0" lvl="0" indent="0" rtl="0">
              <a:spcBef>
                <a:spcPts val="1600"/>
              </a:spcBef>
              <a:spcAft>
                <a:spcPts val="0"/>
              </a:spcAft>
              <a:buNone/>
            </a:pPr>
            <a:r>
              <a:rPr lang="en-GB" b="1">
                <a:solidFill>
                  <a:srgbClr val="0000FF"/>
                </a:solidFill>
              </a:rPr>
              <a:t>R square</a:t>
            </a:r>
            <a:r>
              <a:rPr lang="en-GB" b="1">
                <a:solidFill>
                  <a:schemeClr val="lt1"/>
                </a:solidFill>
              </a:rPr>
              <a:t>: </a:t>
            </a:r>
            <a:r>
              <a:rPr lang="en-GB">
                <a:solidFill>
                  <a:schemeClr val="lt1"/>
                </a:solidFill>
              </a:rPr>
              <a:t>0. 373</a:t>
            </a:r>
            <a:endParaRPr>
              <a:solidFill>
                <a:schemeClr val="lt1"/>
              </a:solidFill>
            </a:endParaRPr>
          </a:p>
          <a:p>
            <a:pPr marL="457200" lvl="0" indent="-342900" rtl="0">
              <a:spcBef>
                <a:spcPts val="1600"/>
              </a:spcBef>
              <a:spcAft>
                <a:spcPts val="0"/>
              </a:spcAft>
              <a:buSzPts val="1800"/>
              <a:buChar char="-"/>
            </a:pPr>
            <a:r>
              <a:rPr lang="en-GB">
                <a:solidFill>
                  <a:schemeClr val="lt1"/>
                </a:solidFill>
              </a:rPr>
              <a:t>There is a </a:t>
            </a:r>
            <a:r>
              <a:rPr lang="en-GB">
                <a:solidFill>
                  <a:srgbClr val="0000FF"/>
                </a:solidFill>
              </a:rPr>
              <a:t>weak positive relationship</a:t>
            </a:r>
            <a:r>
              <a:rPr lang="en-GB">
                <a:solidFill>
                  <a:schemeClr val="lt1"/>
                </a:solidFill>
              </a:rPr>
              <a:t> between the number of adults with a high school diploma and the number of violent crime.</a:t>
            </a:r>
            <a:endParaRPr/>
          </a:p>
        </p:txBody>
      </p:sp>
      <p:cxnSp>
        <p:nvCxnSpPr>
          <p:cNvPr id="340" name="Shape 340"/>
          <p:cNvCxnSpPr/>
          <p:nvPr/>
        </p:nvCxnSpPr>
        <p:spPr>
          <a:xfrm>
            <a:off x="311700" y="1094826"/>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341" name="Shape 341"/>
          <p:cNvPicPr preferRelativeResize="0"/>
          <p:nvPr/>
        </p:nvPicPr>
        <p:blipFill>
          <a:blip r:embed="rId3">
            <a:alphaModFix/>
          </a:blip>
          <a:stretch>
            <a:fillRect/>
          </a:stretch>
        </p:blipFill>
        <p:spPr>
          <a:xfrm>
            <a:off x="187725" y="1157425"/>
            <a:ext cx="4296520" cy="3897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311700" y="68050"/>
            <a:ext cx="8520600" cy="873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b="1">
                <a:solidFill>
                  <a:srgbClr val="F3F3F3"/>
                </a:solidFill>
              </a:rPr>
              <a:t>Scatterplot Analysis: Violent crimes VS </a:t>
            </a:r>
            <a:r>
              <a:rPr lang="en-GB" sz="2400" b="1">
                <a:solidFill>
                  <a:schemeClr val="accent5"/>
                </a:solidFill>
              </a:rPr>
              <a:t>Number of Adults without a High School Diploma </a:t>
            </a:r>
            <a:endParaRPr b="1">
              <a:solidFill>
                <a:schemeClr val="accent5"/>
              </a:solidFill>
            </a:endParaRPr>
          </a:p>
        </p:txBody>
      </p:sp>
      <p:sp>
        <p:nvSpPr>
          <p:cNvPr id="347" name="Shape 347"/>
          <p:cNvSpPr txBox="1">
            <a:spLocks noGrp="1"/>
          </p:cNvSpPr>
          <p:nvPr>
            <p:ph type="body" idx="1"/>
          </p:nvPr>
        </p:nvSpPr>
        <p:spPr>
          <a:xfrm>
            <a:off x="4707875" y="1165225"/>
            <a:ext cx="4518000" cy="36969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None/>
            </a:pPr>
            <a:r>
              <a:rPr lang="en-GB" b="1">
                <a:solidFill>
                  <a:srgbClr val="0000FF"/>
                </a:solidFill>
              </a:rPr>
              <a:t>Purple fitted line:</a:t>
            </a:r>
            <a:r>
              <a:rPr lang="en-GB" sz="1400">
                <a:solidFill>
                  <a:srgbClr val="FFFFFF"/>
                </a:solidFill>
              </a:rPr>
              <a:t> </a:t>
            </a:r>
            <a:endParaRPr sz="1400">
              <a:solidFill>
                <a:srgbClr val="FFFFFF"/>
              </a:solidFill>
            </a:endParaRPr>
          </a:p>
          <a:p>
            <a:pPr marL="0" lvl="0" indent="0" rtl="0">
              <a:spcBef>
                <a:spcPts val="1600"/>
              </a:spcBef>
              <a:spcAft>
                <a:spcPts val="0"/>
              </a:spcAft>
              <a:buClr>
                <a:srgbClr val="000000"/>
              </a:buClr>
              <a:buNone/>
            </a:pPr>
            <a:r>
              <a:rPr lang="en-GB">
                <a:solidFill>
                  <a:srgbClr val="FFFFFF"/>
                </a:solidFill>
              </a:rPr>
              <a:t>Weak positive relationship</a:t>
            </a:r>
            <a:endParaRPr sz="1400">
              <a:solidFill>
                <a:srgbClr val="FFFFFF"/>
              </a:solidFill>
            </a:endParaRPr>
          </a:p>
          <a:p>
            <a:pPr marL="0" lvl="0" indent="0" rtl="0">
              <a:spcBef>
                <a:spcPts val="1600"/>
              </a:spcBef>
              <a:spcAft>
                <a:spcPts val="0"/>
              </a:spcAft>
              <a:buNone/>
            </a:pPr>
            <a:r>
              <a:rPr lang="en-GB" b="1">
                <a:solidFill>
                  <a:srgbClr val="0000FF"/>
                </a:solidFill>
              </a:rPr>
              <a:t>R square</a:t>
            </a:r>
            <a:r>
              <a:rPr lang="en-GB" b="1">
                <a:solidFill>
                  <a:schemeClr val="lt1"/>
                </a:solidFill>
              </a:rPr>
              <a:t>:</a:t>
            </a:r>
            <a:r>
              <a:rPr lang="en-GB">
                <a:solidFill>
                  <a:schemeClr val="lt1"/>
                </a:solidFill>
              </a:rPr>
              <a:t>0. 202</a:t>
            </a:r>
            <a:endParaRPr>
              <a:solidFill>
                <a:schemeClr val="lt1"/>
              </a:solidFill>
            </a:endParaRPr>
          </a:p>
          <a:p>
            <a:pPr marL="457200" lvl="0" indent="-342900" rtl="0">
              <a:spcBef>
                <a:spcPts val="1600"/>
              </a:spcBef>
              <a:spcAft>
                <a:spcPts val="0"/>
              </a:spcAft>
              <a:buSzPts val="1800"/>
              <a:buChar char="-"/>
            </a:pPr>
            <a:r>
              <a:rPr lang="en-GB">
                <a:solidFill>
                  <a:schemeClr val="lt1"/>
                </a:solidFill>
              </a:rPr>
              <a:t>There is a </a:t>
            </a:r>
            <a:r>
              <a:rPr lang="en-GB">
                <a:solidFill>
                  <a:srgbClr val="0000FF"/>
                </a:solidFill>
              </a:rPr>
              <a:t>weak positive relationship</a:t>
            </a:r>
            <a:r>
              <a:rPr lang="en-GB">
                <a:solidFill>
                  <a:schemeClr val="lt1"/>
                </a:solidFill>
              </a:rPr>
              <a:t> between the number of adults without a high school diploma and violent crimes committed.</a:t>
            </a:r>
            <a:endParaRPr sz="1400">
              <a:solidFill>
                <a:srgbClr val="FFFFFF"/>
              </a:solidFill>
            </a:endParaRPr>
          </a:p>
          <a:p>
            <a:pPr marL="0" lvl="0" indent="0" rtl="0">
              <a:spcBef>
                <a:spcPts val="1600"/>
              </a:spcBef>
              <a:spcAft>
                <a:spcPts val="1600"/>
              </a:spcAft>
              <a:buNone/>
            </a:pPr>
            <a:endParaRPr b="1">
              <a:solidFill>
                <a:srgbClr val="0000FF"/>
              </a:solidFill>
            </a:endParaRPr>
          </a:p>
        </p:txBody>
      </p:sp>
      <p:cxnSp>
        <p:nvCxnSpPr>
          <p:cNvPr id="348" name="Shape 348"/>
          <p:cNvCxnSpPr/>
          <p:nvPr/>
        </p:nvCxnSpPr>
        <p:spPr>
          <a:xfrm>
            <a:off x="311700" y="1094826"/>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349" name="Shape 349"/>
          <p:cNvPicPr preferRelativeResize="0"/>
          <p:nvPr/>
        </p:nvPicPr>
        <p:blipFill>
          <a:blip r:embed="rId3">
            <a:alphaModFix/>
          </a:blip>
          <a:stretch>
            <a:fillRect/>
          </a:stretch>
        </p:blipFill>
        <p:spPr>
          <a:xfrm>
            <a:off x="152400" y="1165225"/>
            <a:ext cx="4461450" cy="3895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311700" y="68050"/>
            <a:ext cx="8520600" cy="873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b="1">
                <a:solidFill>
                  <a:srgbClr val="F3F3F3"/>
                </a:solidFill>
              </a:rPr>
              <a:t>Scatterplot Analysis: Violent crimes VS </a:t>
            </a:r>
            <a:r>
              <a:rPr lang="en-GB" sz="2400" b="1">
                <a:solidFill>
                  <a:srgbClr val="F1C232"/>
                </a:solidFill>
              </a:rPr>
              <a:t>Unemployed Population</a:t>
            </a:r>
            <a:endParaRPr b="1">
              <a:solidFill>
                <a:srgbClr val="F1C232"/>
              </a:solidFill>
            </a:endParaRPr>
          </a:p>
        </p:txBody>
      </p:sp>
      <p:sp>
        <p:nvSpPr>
          <p:cNvPr id="355" name="Shape 355"/>
          <p:cNvSpPr txBox="1">
            <a:spLocks noGrp="1"/>
          </p:cNvSpPr>
          <p:nvPr>
            <p:ph type="body" idx="1"/>
          </p:nvPr>
        </p:nvSpPr>
        <p:spPr>
          <a:xfrm>
            <a:off x="4557850" y="908125"/>
            <a:ext cx="4444500" cy="39783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None/>
            </a:pPr>
            <a:r>
              <a:rPr lang="en-GB" b="1">
                <a:solidFill>
                  <a:srgbClr val="0000FF"/>
                </a:solidFill>
              </a:rPr>
              <a:t>Purple fitted line:</a:t>
            </a:r>
            <a:endParaRPr b="1">
              <a:solidFill>
                <a:srgbClr val="0000FF"/>
              </a:solidFill>
            </a:endParaRPr>
          </a:p>
          <a:p>
            <a:pPr marL="0" lvl="0" indent="0" rtl="0">
              <a:spcBef>
                <a:spcPts val="1600"/>
              </a:spcBef>
              <a:spcAft>
                <a:spcPts val="0"/>
              </a:spcAft>
              <a:buClr>
                <a:srgbClr val="000000"/>
              </a:buClr>
              <a:buNone/>
            </a:pPr>
            <a:r>
              <a:rPr lang="en-GB">
                <a:solidFill>
                  <a:srgbClr val="FFFFFF"/>
                </a:solidFill>
              </a:rPr>
              <a:t>Strong positive relationship</a:t>
            </a:r>
            <a:endParaRPr>
              <a:solidFill>
                <a:srgbClr val="FFFFFF"/>
              </a:solidFill>
            </a:endParaRPr>
          </a:p>
          <a:p>
            <a:pPr marL="0" lvl="0" indent="0" rtl="0">
              <a:spcBef>
                <a:spcPts val="1600"/>
              </a:spcBef>
              <a:spcAft>
                <a:spcPts val="0"/>
              </a:spcAft>
              <a:buNone/>
            </a:pPr>
            <a:r>
              <a:rPr lang="en-GB" b="1">
                <a:solidFill>
                  <a:srgbClr val="0000FF"/>
                </a:solidFill>
              </a:rPr>
              <a:t>R square</a:t>
            </a:r>
            <a:r>
              <a:rPr lang="en-GB" b="1">
                <a:solidFill>
                  <a:schemeClr val="lt1"/>
                </a:solidFill>
              </a:rPr>
              <a:t>: </a:t>
            </a:r>
            <a:r>
              <a:rPr lang="en-GB">
                <a:solidFill>
                  <a:schemeClr val="lt1"/>
                </a:solidFill>
              </a:rPr>
              <a:t>0. 697</a:t>
            </a:r>
            <a:endParaRPr>
              <a:solidFill>
                <a:schemeClr val="lt1"/>
              </a:solidFill>
            </a:endParaRPr>
          </a:p>
          <a:p>
            <a:pPr marL="457200" lvl="0" indent="-342900" rtl="0">
              <a:spcBef>
                <a:spcPts val="1600"/>
              </a:spcBef>
              <a:spcAft>
                <a:spcPts val="0"/>
              </a:spcAft>
              <a:buSzPts val="1800"/>
              <a:buChar char="-"/>
            </a:pPr>
            <a:r>
              <a:rPr lang="en-GB">
                <a:solidFill>
                  <a:schemeClr val="lt1"/>
                </a:solidFill>
              </a:rPr>
              <a:t>There is a </a:t>
            </a:r>
            <a:r>
              <a:rPr lang="en-GB">
                <a:solidFill>
                  <a:srgbClr val="0000FF"/>
                </a:solidFill>
              </a:rPr>
              <a:t>moderate/strong positive relationship</a:t>
            </a:r>
            <a:r>
              <a:rPr lang="en-GB">
                <a:solidFill>
                  <a:schemeClr val="lt1"/>
                </a:solidFill>
              </a:rPr>
              <a:t> between unemployed population and violent crimes committed.</a:t>
            </a:r>
            <a:endParaRPr sz="1400">
              <a:solidFill>
                <a:srgbClr val="FFFFFF"/>
              </a:solidFill>
            </a:endParaRPr>
          </a:p>
          <a:p>
            <a:pPr marL="0" lvl="0" indent="0" rtl="0">
              <a:spcBef>
                <a:spcPts val="1600"/>
              </a:spcBef>
              <a:spcAft>
                <a:spcPts val="1600"/>
              </a:spcAft>
              <a:buNone/>
            </a:pPr>
            <a:endParaRPr b="1">
              <a:solidFill>
                <a:srgbClr val="0000FF"/>
              </a:solidFill>
            </a:endParaRPr>
          </a:p>
        </p:txBody>
      </p:sp>
      <p:cxnSp>
        <p:nvCxnSpPr>
          <p:cNvPr id="356" name="Shape 356"/>
          <p:cNvCxnSpPr/>
          <p:nvPr/>
        </p:nvCxnSpPr>
        <p:spPr>
          <a:xfrm>
            <a:off x="311700" y="908126"/>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357" name="Shape 357"/>
          <p:cNvPicPr preferRelativeResize="0"/>
          <p:nvPr/>
        </p:nvPicPr>
        <p:blipFill>
          <a:blip r:embed="rId3">
            <a:alphaModFix/>
          </a:blip>
          <a:stretch>
            <a:fillRect/>
          </a:stretch>
        </p:blipFill>
        <p:spPr>
          <a:xfrm>
            <a:off x="152400" y="1165225"/>
            <a:ext cx="4296525" cy="389705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311700" y="68050"/>
            <a:ext cx="8520600" cy="873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b="1">
                <a:solidFill>
                  <a:srgbClr val="F3F3F3"/>
                </a:solidFill>
              </a:rPr>
              <a:t>Scatterplot Analysis: Unemployment VS </a:t>
            </a:r>
            <a:r>
              <a:rPr lang="en-GB" sz="2400" b="1">
                <a:solidFill>
                  <a:srgbClr val="93C47D"/>
                </a:solidFill>
              </a:rPr>
              <a:t>Number of High School Graduates </a:t>
            </a:r>
            <a:endParaRPr b="1">
              <a:solidFill>
                <a:srgbClr val="93C47D"/>
              </a:solidFill>
            </a:endParaRPr>
          </a:p>
        </p:txBody>
      </p:sp>
      <p:sp>
        <p:nvSpPr>
          <p:cNvPr id="363" name="Shape 363"/>
          <p:cNvSpPr txBox="1">
            <a:spLocks noGrp="1"/>
          </p:cNvSpPr>
          <p:nvPr>
            <p:ph type="body" idx="1"/>
          </p:nvPr>
        </p:nvSpPr>
        <p:spPr>
          <a:xfrm>
            <a:off x="4730450" y="1157423"/>
            <a:ext cx="4469100" cy="3190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GB" b="1">
                <a:solidFill>
                  <a:srgbClr val="0000FF"/>
                </a:solidFill>
              </a:rPr>
              <a:t>Purple fitted line:</a:t>
            </a:r>
            <a:endParaRPr b="1">
              <a:solidFill>
                <a:srgbClr val="0000FF"/>
              </a:solidFill>
            </a:endParaRPr>
          </a:p>
          <a:p>
            <a:pPr marL="0" lvl="0" indent="0" rtl="0">
              <a:spcBef>
                <a:spcPts val="1600"/>
              </a:spcBef>
              <a:spcAft>
                <a:spcPts val="0"/>
              </a:spcAft>
              <a:buClr>
                <a:schemeClr val="dk1"/>
              </a:buClr>
              <a:buSzPts val="1100"/>
              <a:buFont typeface="Arial"/>
              <a:buNone/>
            </a:pPr>
            <a:r>
              <a:rPr lang="en-GB">
                <a:solidFill>
                  <a:srgbClr val="FFFFFF"/>
                </a:solidFill>
              </a:rPr>
              <a:t>Positive Correlation</a:t>
            </a:r>
            <a:endParaRPr>
              <a:solidFill>
                <a:schemeClr val="lt1"/>
              </a:solidFill>
            </a:endParaRPr>
          </a:p>
          <a:p>
            <a:pPr marL="0" lvl="0" indent="0" rtl="0">
              <a:spcBef>
                <a:spcPts val="1600"/>
              </a:spcBef>
              <a:spcAft>
                <a:spcPts val="0"/>
              </a:spcAft>
              <a:buNone/>
            </a:pPr>
            <a:r>
              <a:rPr lang="en-GB" b="1">
                <a:solidFill>
                  <a:srgbClr val="0000FF"/>
                </a:solidFill>
              </a:rPr>
              <a:t>R square</a:t>
            </a:r>
            <a:r>
              <a:rPr lang="en-GB" b="1">
                <a:solidFill>
                  <a:schemeClr val="lt1"/>
                </a:solidFill>
              </a:rPr>
              <a:t>: </a:t>
            </a:r>
            <a:r>
              <a:rPr lang="en-GB">
                <a:solidFill>
                  <a:schemeClr val="lt1"/>
                </a:solidFill>
              </a:rPr>
              <a:t>0. 725</a:t>
            </a:r>
            <a:endParaRPr>
              <a:solidFill>
                <a:schemeClr val="lt1"/>
              </a:solidFill>
            </a:endParaRPr>
          </a:p>
          <a:p>
            <a:pPr marL="457200" lvl="0" indent="-342900" rtl="0">
              <a:spcBef>
                <a:spcPts val="1600"/>
              </a:spcBef>
              <a:spcAft>
                <a:spcPts val="0"/>
              </a:spcAft>
              <a:buSzPts val="1800"/>
              <a:buChar char="-"/>
            </a:pPr>
            <a:r>
              <a:rPr lang="en-GB">
                <a:solidFill>
                  <a:schemeClr val="lt1"/>
                </a:solidFill>
              </a:rPr>
              <a:t>There is a </a:t>
            </a:r>
            <a:r>
              <a:rPr lang="en-GB">
                <a:solidFill>
                  <a:srgbClr val="0000FF"/>
                </a:solidFill>
              </a:rPr>
              <a:t>moderate/strong positive relationship</a:t>
            </a:r>
            <a:r>
              <a:rPr lang="en-GB">
                <a:solidFill>
                  <a:schemeClr val="lt1"/>
                </a:solidFill>
              </a:rPr>
              <a:t> between the number of adults with a high school diploma and the number of unemployed.</a:t>
            </a:r>
            <a:endParaRPr/>
          </a:p>
        </p:txBody>
      </p:sp>
      <p:cxnSp>
        <p:nvCxnSpPr>
          <p:cNvPr id="364" name="Shape 364"/>
          <p:cNvCxnSpPr/>
          <p:nvPr/>
        </p:nvCxnSpPr>
        <p:spPr>
          <a:xfrm>
            <a:off x="311700" y="1094826"/>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365" name="Shape 365"/>
          <p:cNvPicPr preferRelativeResize="0"/>
          <p:nvPr/>
        </p:nvPicPr>
        <p:blipFill>
          <a:blip r:embed="rId3">
            <a:alphaModFix/>
          </a:blip>
          <a:stretch>
            <a:fillRect/>
          </a:stretch>
        </p:blipFill>
        <p:spPr>
          <a:xfrm>
            <a:off x="261300" y="1315200"/>
            <a:ext cx="4469150" cy="3630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269825" y="0"/>
            <a:ext cx="8520600" cy="612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FFFFF"/>
                </a:solidFill>
              </a:rPr>
              <a:t>A little insight on Regression Analysis</a:t>
            </a:r>
            <a:endParaRPr b="1">
              <a:solidFill>
                <a:srgbClr val="FFFFFF"/>
              </a:solidFill>
            </a:endParaRPr>
          </a:p>
        </p:txBody>
      </p:sp>
      <p:sp>
        <p:nvSpPr>
          <p:cNvPr id="371" name="Shape 371"/>
          <p:cNvSpPr txBox="1">
            <a:spLocks noGrp="1"/>
          </p:cNvSpPr>
          <p:nvPr>
            <p:ph type="body" idx="1"/>
          </p:nvPr>
        </p:nvSpPr>
        <p:spPr>
          <a:xfrm>
            <a:off x="62400" y="154950"/>
            <a:ext cx="9144000" cy="46452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endParaRPr sz="1400" b="1">
              <a:solidFill>
                <a:srgbClr val="0000FF"/>
              </a:solidFill>
            </a:endParaRPr>
          </a:p>
          <a:p>
            <a:pPr marL="0" lvl="0" indent="0" rtl="0">
              <a:lnSpc>
                <a:spcPct val="100000"/>
              </a:lnSpc>
              <a:spcBef>
                <a:spcPts val="1600"/>
              </a:spcBef>
              <a:spcAft>
                <a:spcPts val="0"/>
              </a:spcAft>
              <a:buNone/>
            </a:pPr>
            <a:r>
              <a:rPr lang="en-GB" b="1">
                <a:solidFill>
                  <a:srgbClr val="0000FF"/>
                </a:solidFill>
              </a:rPr>
              <a:t>Multicollinearity</a:t>
            </a:r>
            <a:endParaRPr b="1">
              <a:solidFill>
                <a:srgbClr val="0000FF"/>
              </a:solidFill>
            </a:endParaRPr>
          </a:p>
          <a:p>
            <a:pPr marL="457200" lvl="0" indent="-342900" rtl="0">
              <a:lnSpc>
                <a:spcPct val="100000"/>
              </a:lnSpc>
              <a:spcBef>
                <a:spcPts val="1600"/>
              </a:spcBef>
              <a:spcAft>
                <a:spcPts val="0"/>
              </a:spcAft>
              <a:buClr>
                <a:srgbClr val="FFFFFF"/>
              </a:buClr>
              <a:buSzPts val="1800"/>
              <a:buChar char="-"/>
            </a:pPr>
            <a:r>
              <a:rPr lang="en-GB">
                <a:solidFill>
                  <a:srgbClr val="FFFFFF"/>
                </a:solidFill>
              </a:rPr>
              <a:t>values above 30 need to be looked at with caution (indicates high correlation between variables).</a:t>
            </a:r>
            <a:endParaRPr>
              <a:solidFill>
                <a:srgbClr val="FFFFFF"/>
              </a:solidFill>
            </a:endParaRPr>
          </a:p>
          <a:p>
            <a:pPr marL="0" lvl="0" indent="0" rtl="0">
              <a:lnSpc>
                <a:spcPct val="100000"/>
              </a:lnSpc>
              <a:spcBef>
                <a:spcPts val="1600"/>
              </a:spcBef>
              <a:spcAft>
                <a:spcPts val="0"/>
              </a:spcAft>
              <a:buNone/>
            </a:pPr>
            <a:r>
              <a:rPr lang="en-GB" b="1">
                <a:solidFill>
                  <a:srgbClr val="0000FF"/>
                </a:solidFill>
              </a:rPr>
              <a:t>Adjusted R-squared</a:t>
            </a:r>
            <a:endParaRPr b="1">
              <a:solidFill>
                <a:srgbClr val="0000FF"/>
              </a:solidFill>
            </a:endParaRPr>
          </a:p>
          <a:p>
            <a:pPr marL="457200" lvl="0" indent="-342900" rtl="0">
              <a:lnSpc>
                <a:spcPct val="100000"/>
              </a:lnSpc>
              <a:spcBef>
                <a:spcPts val="1600"/>
              </a:spcBef>
              <a:spcAft>
                <a:spcPts val="0"/>
              </a:spcAft>
              <a:buClr>
                <a:schemeClr val="lt1"/>
              </a:buClr>
              <a:buSzPts val="1800"/>
              <a:buChar char="-"/>
            </a:pPr>
            <a:r>
              <a:rPr lang="en-GB">
                <a:solidFill>
                  <a:schemeClr val="lt1"/>
                </a:solidFill>
              </a:rPr>
              <a:t>Indicates variation between dependent and independent variables. Values range from 0 to 1.</a:t>
            </a:r>
            <a:endParaRPr>
              <a:solidFill>
                <a:schemeClr val="lt1"/>
              </a:solidFill>
            </a:endParaRPr>
          </a:p>
          <a:p>
            <a:pPr marL="0" lvl="0" indent="0" rtl="0">
              <a:lnSpc>
                <a:spcPct val="100000"/>
              </a:lnSpc>
              <a:spcBef>
                <a:spcPts val="1600"/>
              </a:spcBef>
              <a:spcAft>
                <a:spcPts val="0"/>
              </a:spcAft>
              <a:buNone/>
            </a:pPr>
            <a:r>
              <a:rPr lang="en-GB" b="1">
                <a:solidFill>
                  <a:srgbClr val="0000FF"/>
                </a:solidFill>
              </a:rPr>
              <a:t>Coefficient</a:t>
            </a:r>
            <a:endParaRPr b="1">
              <a:solidFill>
                <a:srgbClr val="0000FF"/>
              </a:solidFill>
            </a:endParaRPr>
          </a:p>
          <a:p>
            <a:pPr marL="457200" lvl="0" indent="-342900" rtl="0">
              <a:lnSpc>
                <a:spcPct val="100000"/>
              </a:lnSpc>
              <a:spcBef>
                <a:spcPts val="1600"/>
              </a:spcBef>
              <a:spcAft>
                <a:spcPts val="0"/>
              </a:spcAft>
              <a:buClr>
                <a:schemeClr val="lt1"/>
              </a:buClr>
              <a:buSzPts val="1800"/>
              <a:buChar char="-"/>
            </a:pPr>
            <a:r>
              <a:rPr lang="en-GB">
                <a:solidFill>
                  <a:schemeClr val="lt1"/>
                </a:solidFill>
              </a:rPr>
              <a:t>Sign indicates positive or negative relation. </a:t>
            </a:r>
            <a:endParaRPr>
              <a:solidFill>
                <a:schemeClr val="lt1"/>
              </a:solidFill>
            </a:endParaRPr>
          </a:p>
          <a:p>
            <a:pPr marL="0" lvl="0" indent="0" rtl="0">
              <a:lnSpc>
                <a:spcPct val="100000"/>
              </a:lnSpc>
              <a:spcBef>
                <a:spcPts val="1600"/>
              </a:spcBef>
              <a:spcAft>
                <a:spcPts val="0"/>
              </a:spcAft>
              <a:buNone/>
            </a:pPr>
            <a:r>
              <a:rPr lang="en-GB" b="1">
                <a:solidFill>
                  <a:srgbClr val="0000FF"/>
                </a:solidFill>
              </a:rPr>
              <a:t>Measures of comparability</a:t>
            </a:r>
            <a:endParaRPr>
              <a:solidFill>
                <a:schemeClr val="lt1"/>
              </a:solidFill>
            </a:endParaRPr>
          </a:p>
          <a:p>
            <a:pPr marL="457200" lvl="0" indent="-342900" rtl="0">
              <a:lnSpc>
                <a:spcPct val="100000"/>
              </a:lnSpc>
              <a:spcBef>
                <a:spcPts val="1600"/>
              </a:spcBef>
              <a:spcAft>
                <a:spcPts val="0"/>
              </a:spcAft>
              <a:buClr>
                <a:schemeClr val="lt1"/>
              </a:buClr>
              <a:buSzPts val="1800"/>
              <a:buChar char="-"/>
            </a:pPr>
            <a:r>
              <a:rPr lang="en-GB">
                <a:solidFill>
                  <a:schemeClr val="lt1"/>
                </a:solidFill>
              </a:rPr>
              <a:t>A lower AICc value indicates model is a better fit for data</a:t>
            </a:r>
            <a:endParaRPr>
              <a:solidFill>
                <a:schemeClr val="lt1"/>
              </a:solidFill>
            </a:endParaRPr>
          </a:p>
          <a:p>
            <a:pPr marL="457200" lvl="0" indent="-317500" rtl="0">
              <a:lnSpc>
                <a:spcPct val="100000"/>
              </a:lnSpc>
              <a:spcBef>
                <a:spcPts val="0"/>
              </a:spcBef>
              <a:spcAft>
                <a:spcPts val="0"/>
              </a:spcAft>
              <a:buClr>
                <a:schemeClr val="lt1"/>
              </a:buClr>
              <a:buSzPts val="1400"/>
              <a:buChar char="-"/>
            </a:pPr>
            <a:r>
              <a:rPr lang="en-GB" sz="1400">
                <a:solidFill>
                  <a:schemeClr val="lt1"/>
                </a:solidFill>
              </a:rPr>
              <a:t> </a:t>
            </a:r>
            <a:endParaRPr>
              <a:solidFill>
                <a:srgbClr val="FFFFFF"/>
              </a:solidFill>
            </a:endParaRPr>
          </a:p>
          <a:p>
            <a:pPr marL="0" lvl="0" indent="0">
              <a:spcBef>
                <a:spcPts val="1600"/>
              </a:spcBef>
              <a:spcAft>
                <a:spcPts val="1600"/>
              </a:spcAft>
              <a:buNone/>
            </a:pPr>
            <a:endParaRPr/>
          </a:p>
        </p:txBody>
      </p:sp>
      <p:cxnSp>
        <p:nvCxnSpPr>
          <p:cNvPr id="372" name="Shape 372"/>
          <p:cNvCxnSpPr/>
          <p:nvPr/>
        </p:nvCxnSpPr>
        <p:spPr>
          <a:xfrm>
            <a:off x="269825" y="542426"/>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23625"/>
            <a:ext cx="8520600" cy="612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b="1">
                <a:solidFill>
                  <a:srgbClr val="FFFFFF"/>
                </a:solidFill>
              </a:rPr>
              <a:t>A little insight on Regression Analysis</a:t>
            </a:r>
            <a:endParaRPr b="1">
              <a:solidFill>
                <a:srgbClr val="FFFFFF"/>
              </a:solidFill>
            </a:endParaRPr>
          </a:p>
        </p:txBody>
      </p:sp>
      <p:sp>
        <p:nvSpPr>
          <p:cNvPr id="378" name="Shape 378"/>
          <p:cNvSpPr txBox="1">
            <a:spLocks noGrp="1"/>
          </p:cNvSpPr>
          <p:nvPr>
            <p:ph type="body" idx="1"/>
          </p:nvPr>
        </p:nvSpPr>
        <p:spPr>
          <a:xfrm>
            <a:off x="54025" y="498425"/>
            <a:ext cx="9144000" cy="38451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endParaRPr b="1">
              <a:solidFill>
                <a:srgbClr val="0000FF"/>
              </a:solidFill>
            </a:endParaRPr>
          </a:p>
          <a:p>
            <a:pPr marL="0" lvl="0" indent="0" rtl="0">
              <a:lnSpc>
                <a:spcPct val="100000"/>
              </a:lnSpc>
              <a:spcBef>
                <a:spcPts val="1600"/>
              </a:spcBef>
              <a:spcAft>
                <a:spcPts val="0"/>
              </a:spcAft>
              <a:buClr>
                <a:srgbClr val="000000"/>
              </a:buClr>
              <a:buSzPts val="1100"/>
              <a:buFont typeface="Arial"/>
              <a:buNone/>
            </a:pPr>
            <a:r>
              <a:rPr lang="en-GB" b="1">
                <a:solidFill>
                  <a:srgbClr val="0000FF"/>
                </a:solidFill>
              </a:rPr>
              <a:t>Jarque-Bera test (Usually use for large dataset)</a:t>
            </a:r>
            <a:endParaRPr b="1">
              <a:solidFill>
                <a:srgbClr val="0000FF"/>
              </a:solidFill>
            </a:endParaRPr>
          </a:p>
          <a:p>
            <a:pPr marL="457200" lvl="0" indent="-342900" rtl="0">
              <a:lnSpc>
                <a:spcPct val="100000"/>
              </a:lnSpc>
              <a:spcBef>
                <a:spcPts val="1600"/>
              </a:spcBef>
              <a:spcAft>
                <a:spcPts val="0"/>
              </a:spcAft>
              <a:buClr>
                <a:schemeClr val="lt1"/>
              </a:buClr>
              <a:buSzPts val="1800"/>
              <a:buChar char="-"/>
            </a:pPr>
            <a:r>
              <a:rPr lang="en-GB">
                <a:solidFill>
                  <a:schemeClr val="lt1"/>
                </a:solidFill>
              </a:rPr>
              <a:t>determine the normality of distribution of errors</a:t>
            </a:r>
            <a:endParaRPr>
              <a:solidFill>
                <a:schemeClr val="lt1"/>
              </a:solidFill>
            </a:endParaRPr>
          </a:p>
          <a:p>
            <a:pPr marL="457200" lvl="0" indent="-342900" rtl="0">
              <a:lnSpc>
                <a:spcPct val="100000"/>
              </a:lnSpc>
              <a:spcBef>
                <a:spcPts val="0"/>
              </a:spcBef>
              <a:spcAft>
                <a:spcPts val="0"/>
              </a:spcAft>
              <a:buClr>
                <a:schemeClr val="lt1"/>
              </a:buClr>
              <a:buSzPts val="1800"/>
              <a:buChar char="-"/>
            </a:pPr>
            <a:endParaRPr>
              <a:solidFill>
                <a:schemeClr val="lt1"/>
              </a:solidFill>
            </a:endParaRPr>
          </a:p>
          <a:p>
            <a:pPr marL="457200" lvl="0" indent="-342900" rtl="0">
              <a:lnSpc>
                <a:spcPct val="100000"/>
              </a:lnSpc>
              <a:spcBef>
                <a:spcPts val="0"/>
              </a:spcBef>
              <a:spcAft>
                <a:spcPts val="0"/>
              </a:spcAft>
              <a:buClr>
                <a:schemeClr val="lt1"/>
              </a:buClr>
              <a:buSzPts val="1800"/>
              <a:buChar char="-"/>
            </a:pPr>
            <a:r>
              <a:rPr lang="en-GB">
                <a:solidFill>
                  <a:schemeClr val="lt1"/>
                </a:solidFill>
              </a:rPr>
              <a:t>Matches the skewness and kurtosis (i.e.how much data in the tails and give an idea of how “peaked” the distribution is) of data to see if it matches a normal distribution</a:t>
            </a:r>
            <a:endParaRPr>
              <a:solidFill>
                <a:schemeClr val="lt1"/>
              </a:solidFill>
            </a:endParaRPr>
          </a:p>
          <a:p>
            <a:pPr marL="457200" lvl="0" indent="-342900" rtl="0">
              <a:lnSpc>
                <a:spcPct val="100000"/>
              </a:lnSpc>
              <a:spcBef>
                <a:spcPts val="0"/>
              </a:spcBef>
              <a:spcAft>
                <a:spcPts val="0"/>
              </a:spcAft>
              <a:buClr>
                <a:schemeClr val="lt1"/>
              </a:buClr>
              <a:buSzPts val="1800"/>
              <a:buChar char="-"/>
            </a:pPr>
            <a:endParaRPr>
              <a:solidFill>
                <a:schemeClr val="lt1"/>
              </a:solidFill>
            </a:endParaRPr>
          </a:p>
          <a:p>
            <a:pPr marL="457200" lvl="0" indent="-342900" rtl="0">
              <a:lnSpc>
                <a:spcPct val="100000"/>
              </a:lnSpc>
              <a:spcBef>
                <a:spcPts val="0"/>
              </a:spcBef>
              <a:spcAft>
                <a:spcPts val="0"/>
              </a:spcAft>
              <a:buClr>
                <a:schemeClr val="lt1"/>
              </a:buClr>
              <a:buSzPts val="1800"/>
              <a:buChar char="-"/>
            </a:pPr>
            <a:r>
              <a:rPr lang="en-GB">
                <a:solidFill>
                  <a:schemeClr val="lt1"/>
                </a:solidFill>
              </a:rPr>
              <a:t>Should not be statistically significant. If it is, the model is biased and an explanatory variable is missing out</a:t>
            </a:r>
            <a:endParaRPr>
              <a:solidFill>
                <a:schemeClr val="lt1"/>
              </a:solidFill>
            </a:endParaRPr>
          </a:p>
          <a:p>
            <a:pPr marL="457200" lvl="0" indent="-342900" rtl="0">
              <a:lnSpc>
                <a:spcPct val="100000"/>
              </a:lnSpc>
              <a:spcBef>
                <a:spcPts val="0"/>
              </a:spcBef>
              <a:spcAft>
                <a:spcPts val="0"/>
              </a:spcAft>
              <a:buClr>
                <a:srgbClr val="FFFFFF"/>
              </a:buClr>
              <a:buSzPts val="1800"/>
              <a:buChar char="-"/>
            </a:pPr>
            <a:endParaRPr>
              <a:solidFill>
                <a:srgbClr val="FFFFFF"/>
              </a:solidFill>
            </a:endParaRPr>
          </a:p>
          <a:p>
            <a:pPr marL="0" lvl="0" indent="0" rtl="0">
              <a:spcBef>
                <a:spcPts val="1600"/>
              </a:spcBef>
              <a:spcAft>
                <a:spcPts val="0"/>
              </a:spcAft>
              <a:buNone/>
            </a:pPr>
            <a:endParaRPr>
              <a:solidFill>
                <a:srgbClr val="FFFFFF"/>
              </a:solidFill>
            </a:endParaRPr>
          </a:p>
          <a:p>
            <a:pPr marL="0" lvl="0" indent="0" rtl="0">
              <a:spcBef>
                <a:spcPts val="1600"/>
              </a:spcBef>
              <a:spcAft>
                <a:spcPts val="1600"/>
              </a:spcAft>
              <a:buNone/>
            </a:pPr>
            <a:endParaRPr/>
          </a:p>
        </p:txBody>
      </p:sp>
      <p:cxnSp>
        <p:nvCxnSpPr>
          <p:cNvPr id="379" name="Shape 379"/>
          <p:cNvCxnSpPr/>
          <p:nvPr/>
        </p:nvCxnSpPr>
        <p:spPr>
          <a:xfrm>
            <a:off x="311700" y="835626"/>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311700" y="141250"/>
            <a:ext cx="8520600" cy="8766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sz="2400" b="1">
                <a:solidFill>
                  <a:srgbClr val="F3F3F3"/>
                </a:solidFill>
              </a:rPr>
              <a:t>Regression Analysis: Relationship between Unemployed population, high school graduates and number of violent crimes</a:t>
            </a:r>
            <a:endParaRPr/>
          </a:p>
        </p:txBody>
      </p:sp>
      <p:sp>
        <p:nvSpPr>
          <p:cNvPr id="385" name="Shape 385"/>
          <p:cNvSpPr txBox="1">
            <a:spLocks noGrp="1"/>
          </p:cNvSpPr>
          <p:nvPr>
            <p:ph type="body" idx="1"/>
          </p:nvPr>
        </p:nvSpPr>
        <p:spPr>
          <a:xfrm>
            <a:off x="411950" y="1313075"/>
            <a:ext cx="3601500" cy="3790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Clr>
                <a:schemeClr val="dk1"/>
              </a:buClr>
              <a:buSzPts val="1100"/>
              <a:buFont typeface="Arial"/>
              <a:buNone/>
            </a:pPr>
            <a:r>
              <a:rPr lang="en-GB" sz="1400" dirty="0">
                <a:solidFill>
                  <a:schemeClr val="lt1"/>
                </a:solidFill>
              </a:rPr>
              <a:t>SUMMARY OF OUTPUT: ORDINARY LEAST SQUARES ESTIMATION</a:t>
            </a:r>
            <a:endParaRPr sz="1400">
              <a:solidFill>
                <a:schemeClr val="lt1"/>
              </a:solidFill>
            </a:endParaRPr>
          </a:p>
          <a:p>
            <a:pPr marL="0" lvl="0" indent="0" rtl="0">
              <a:lnSpc>
                <a:spcPct val="100000"/>
              </a:lnSpc>
              <a:spcBef>
                <a:spcPts val="0"/>
              </a:spcBef>
              <a:spcAft>
                <a:spcPts val="0"/>
              </a:spcAft>
              <a:buNone/>
            </a:pPr>
            <a:r>
              <a:rPr lang="en-GB" sz="1400" dirty="0">
                <a:solidFill>
                  <a:schemeClr val="lt1"/>
                </a:solidFill>
              </a:rPr>
              <a:t>R-squared                :    0.733990  </a:t>
            </a:r>
            <a:endParaRPr sz="1400">
              <a:solidFill>
                <a:schemeClr val="lt1"/>
              </a:solidFill>
            </a:endParaRPr>
          </a:p>
          <a:p>
            <a:pPr marL="0" lvl="0" indent="0" rtl="0">
              <a:lnSpc>
                <a:spcPct val="100000"/>
              </a:lnSpc>
              <a:spcBef>
                <a:spcPts val="0"/>
              </a:spcBef>
              <a:spcAft>
                <a:spcPts val="0"/>
              </a:spcAft>
              <a:buNone/>
            </a:pPr>
            <a:r>
              <a:rPr lang="en-GB" sz="1400" dirty="0">
                <a:solidFill>
                  <a:schemeClr val="lt1"/>
                </a:solidFill>
              </a:rPr>
              <a:t>Adjusted R-squared  :    0.726801	</a:t>
            </a:r>
            <a:endParaRPr sz="1400">
              <a:solidFill>
                <a:schemeClr val="lt1"/>
              </a:solidFill>
            </a:endParaRPr>
          </a:p>
          <a:p>
            <a:pPr marL="0" lvl="0" indent="0" rtl="0">
              <a:lnSpc>
                <a:spcPct val="100000"/>
              </a:lnSpc>
              <a:spcBef>
                <a:spcPts val="0"/>
              </a:spcBef>
              <a:spcAft>
                <a:spcPts val="0"/>
              </a:spcAft>
              <a:buClr>
                <a:schemeClr val="dk1"/>
              </a:buClr>
              <a:buSzPts val="1100"/>
              <a:buFont typeface="Arial"/>
              <a:buNone/>
            </a:pPr>
            <a:r>
              <a:rPr lang="en-GB" sz="1400" dirty="0">
                <a:solidFill>
                  <a:schemeClr val="lt1"/>
                </a:solidFill>
              </a:rPr>
              <a:t>Log likelihood           :    -584.346</a:t>
            </a:r>
            <a:endParaRPr sz="1400">
              <a:solidFill>
                <a:schemeClr val="lt1"/>
              </a:solidFill>
            </a:endParaRPr>
          </a:p>
          <a:p>
            <a:pPr marL="0" lvl="0" indent="0" rtl="0">
              <a:lnSpc>
                <a:spcPct val="100000"/>
              </a:lnSpc>
              <a:spcBef>
                <a:spcPts val="0"/>
              </a:spcBef>
              <a:spcAft>
                <a:spcPts val="0"/>
              </a:spcAft>
              <a:buNone/>
            </a:pPr>
            <a:r>
              <a:rPr lang="en-GB" sz="1400" dirty="0" err="1">
                <a:solidFill>
                  <a:schemeClr val="lt1"/>
                </a:solidFill>
              </a:rPr>
              <a:t>Akaike</a:t>
            </a:r>
            <a:r>
              <a:rPr lang="en-GB" sz="1400" dirty="0">
                <a:solidFill>
                  <a:schemeClr val="lt1"/>
                </a:solidFill>
              </a:rPr>
              <a:t> info criterion  :     1174.69</a:t>
            </a:r>
            <a:endParaRPr sz="1400">
              <a:solidFill>
                <a:schemeClr val="lt1"/>
              </a:solidFill>
            </a:endParaRPr>
          </a:p>
          <a:p>
            <a:pPr marL="0" lvl="0" indent="0" rtl="0">
              <a:lnSpc>
                <a:spcPct val="100000"/>
              </a:lnSpc>
              <a:spcBef>
                <a:spcPts val="0"/>
              </a:spcBef>
              <a:spcAft>
                <a:spcPts val="0"/>
              </a:spcAft>
              <a:buClr>
                <a:schemeClr val="dk1"/>
              </a:buClr>
              <a:buSzPts val="1100"/>
              <a:buFont typeface="Arial"/>
              <a:buNone/>
            </a:pPr>
            <a:r>
              <a:rPr lang="en-GB" sz="1400" dirty="0">
                <a:solidFill>
                  <a:schemeClr val="lt1"/>
                </a:solidFill>
              </a:rPr>
              <a:t>Schwarz criterion      :     1181.72</a:t>
            </a:r>
            <a:endParaRPr sz="1400">
              <a:solidFill>
                <a:schemeClr val="lt1"/>
              </a:solidFill>
            </a:endParaRPr>
          </a:p>
          <a:p>
            <a:pPr marL="0" lvl="0" indent="0" rtl="0">
              <a:lnSpc>
                <a:spcPct val="100000"/>
              </a:lnSpc>
              <a:spcBef>
                <a:spcPts val="0"/>
              </a:spcBef>
              <a:spcAft>
                <a:spcPts val="0"/>
              </a:spcAft>
              <a:buClr>
                <a:schemeClr val="dk1"/>
              </a:buClr>
              <a:buSzPts val="1100"/>
              <a:buFont typeface="Arial"/>
              <a:buNone/>
            </a:pPr>
            <a:r>
              <a:rPr lang="en-GB" sz="1400" dirty="0">
                <a:solidFill>
                  <a:schemeClr val="lt1"/>
                </a:solidFill>
              </a:rPr>
              <a:t>---------------------------------------------------------</a:t>
            </a:r>
            <a:endParaRPr sz="1400">
              <a:solidFill>
                <a:schemeClr val="lt1"/>
              </a:solidFill>
            </a:endParaRPr>
          </a:p>
          <a:p>
            <a:pPr marL="0" lvl="0" indent="0" rtl="0">
              <a:lnSpc>
                <a:spcPct val="100000"/>
              </a:lnSpc>
              <a:spcBef>
                <a:spcPts val="0"/>
              </a:spcBef>
              <a:spcAft>
                <a:spcPts val="0"/>
              </a:spcAft>
              <a:buClr>
                <a:schemeClr val="dk1"/>
              </a:buClr>
              <a:buSzPts val="1100"/>
              <a:buFont typeface="Arial"/>
              <a:buNone/>
            </a:pPr>
            <a:r>
              <a:rPr lang="en-GB" sz="1400" dirty="0">
                <a:solidFill>
                  <a:schemeClr val="lt1"/>
                </a:solidFill>
              </a:rPr>
              <a:t>       Variable  	Coefficient      </a:t>
            </a:r>
            <a:endParaRPr sz="1400">
              <a:solidFill>
                <a:schemeClr val="lt1"/>
              </a:solidFill>
            </a:endParaRPr>
          </a:p>
          <a:p>
            <a:pPr marL="0" lvl="0" indent="0" rtl="0">
              <a:lnSpc>
                <a:spcPct val="100000"/>
              </a:lnSpc>
              <a:spcBef>
                <a:spcPts val="0"/>
              </a:spcBef>
              <a:spcAft>
                <a:spcPts val="0"/>
              </a:spcAft>
              <a:buClr>
                <a:schemeClr val="dk1"/>
              </a:buClr>
              <a:buSzPts val="1100"/>
              <a:buFont typeface="Arial"/>
              <a:buNone/>
            </a:pPr>
            <a:r>
              <a:rPr lang="en-GB" sz="1400" dirty="0">
                <a:solidFill>
                  <a:schemeClr val="lt1"/>
                </a:solidFill>
              </a:rPr>
              <a:t>---------------------------------------------------------</a:t>
            </a:r>
            <a:endParaRPr sz="1400">
              <a:solidFill>
                <a:schemeClr val="lt1"/>
              </a:solidFill>
            </a:endParaRPr>
          </a:p>
          <a:p>
            <a:pPr marL="0" lvl="0" indent="0" rtl="0">
              <a:lnSpc>
                <a:spcPct val="100000"/>
              </a:lnSpc>
              <a:spcBef>
                <a:spcPts val="0"/>
              </a:spcBef>
              <a:spcAft>
                <a:spcPts val="0"/>
              </a:spcAft>
              <a:buClr>
                <a:schemeClr val="dk1"/>
              </a:buClr>
              <a:buSzPts val="1100"/>
              <a:buFont typeface="Arial"/>
              <a:buNone/>
            </a:pPr>
            <a:r>
              <a:rPr lang="en-GB" sz="1400" dirty="0">
                <a:solidFill>
                  <a:schemeClr val="lt1"/>
                </a:solidFill>
              </a:rPr>
              <a:t>      CONSTANT      	-100.409        </a:t>
            </a:r>
            <a:endParaRPr sz="1400">
              <a:solidFill>
                <a:schemeClr val="lt1"/>
              </a:solidFill>
            </a:endParaRPr>
          </a:p>
          <a:p>
            <a:pPr marL="0" lvl="0" indent="0" rtl="0">
              <a:lnSpc>
                <a:spcPct val="100000"/>
              </a:lnSpc>
              <a:spcBef>
                <a:spcPts val="0"/>
              </a:spcBef>
              <a:spcAft>
                <a:spcPts val="0"/>
              </a:spcAft>
              <a:buNone/>
            </a:pPr>
            <a:r>
              <a:rPr lang="en-GB" sz="1400" dirty="0">
                <a:solidFill>
                  <a:schemeClr val="lt1"/>
                </a:solidFill>
              </a:rPr>
              <a:t>      Unemp14                0.654897      </a:t>
            </a:r>
            <a:endParaRPr sz="1400">
              <a:solidFill>
                <a:schemeClr val="lt1"/>
              </a:solidFill>
            </a:endParaRPr>
          </a:p>
          <a:p>
            <a:pPr marL="0" lvl="0" indent="0" rtl="0">
              <a:lnSpc>
                <a:spcPct val="100000"/>
              </a:lnSpc>
              <a:spcBef>
                <a:spcPts val="0"/>
              </a:spcBef>
              <a:spcAft>
                <a:spcPts val="0"/>
              </a:spcAft>
              <a:buClr>
                <a:schemeClr val="dk1"/>
              </a:buClr>
              <a:buSzPts val="1100"/>
              <a:buFont typeface="Arial"/>
              <a:buNone/>
            </a:pPr>
            <a:r>
              <a:rPr lang="en-GB" sz="1400" dirty="0">
                <a:solidFill>
                  <a:schemeClr val="lt1"/>
                </a:solidFill>
              </a:rPr>
              <a:t>      HSGrad14    	-0.0938168 </a:t>
            </a:r>
            <a:r>
              <a:rPr lang="en-GB" sz="1100" dirty="0">
                <a:solidFill>
                  <a:schemeClr val="lt1"/>
                </a:solidFill>
              </a:rPr>
              <a:t>    </a:t>
            </a:r>
            <a:endParaRPr sz="1100">
              <a:solidFill>
                <a:schemeClr val="lt1"/>
              </a:solidFill>
            </a:endParaRPr>
          </a:p>
          <a:p>
            <a:pPr marL="0" lvl="0" indent="0" rtl="0">
              <a:lnSpc>
                <a:spcPct val="100000"/>
              </a:lnSpc>
              <a:spcBef>
                <a:spcPts val="0"/>
              </a:spcBef>
              <a:spcAft>
                <a:spcPts val="0"/>
              </a:spcAft>
              <a:buClr>
                <a:schemeClr val="dk1"/>
              </a:buClr>
              <a:buSzPts val="1100"/>
              <a:buFont typeface="Arial"/>
              <a:buNone/>
            </a:pPr>
            <a:endParaRPr sz="1100">
              <a:solidFill>
                <a:schemeClr val="lt1"/>
              </a:solidFill>
            </a:endParaRPr>
          </a:p>
          <a:p>
            <a:pPr marL="0" lvl="0" indent="0" rtl="0">
              <a:lnSpc>
                <a:spcPct val="100000"/>
              </a:lnSpc>
              <a:spcBef>
                <a:spcPts val="0"/>
              </a:spcBef>
              <a:spcAft>
                <a:spcPts val="0"/>
              </a:spcAft>
              <a:buClr>
                <a:schemeClr val="dk1"/>
              </a:buClr>
              <a:buSzPts val="1100"/>
              <a:buFont typeface="Arial"/>
              <a:buNone/>
            </a:pPr>
            <a:r>
              <a:rPr lang="en-GB" sz="1100" dirty="0">
                <a:solidFill>
                  <a:schemeClr val="lt1"/>
                </a:solidFill>
              </a:rPr>
              <a:t>   </a:t>
            </a:r>
            <a:endParaRPr sz="1100">
              <a:solidFill>
                <a:schemeClr val="lt1"/>
              </a:solidFill>
            </a:endParaRPr>
          </a:p>
          <a:p>
            <a:pPr marL="0" lvl="0" indent="0" rtl="0">
              <a:lnSpc>
                <a:spcPct val="100000"/>
              </a:lnSpc>
              <a:spcBef>
                <a:spcPts val="0"/>
              </a:spcBef>
              <a:spcAft>
                <a:spcPts val="0"/>
              </a:spcAft>
              <a:buNone/>
            </a:pPr>
            <a:endParaRPr sz="1600">
              <a:solidFill>
                <a:schemeClr val="lt1"/>
              </a:solidFill>
            </a:endParaRPr>
          </a:p>
          <a:p>
            <a:pPr marL="0" lvl="0" indent="0" rtl="0">
              <a:lnSpc>
                <a:spcPct val="100000"/>
              </a:lnSpc>
              <a:spcBef>
                <a:spcPts val="0"/>
              </a:spcBef>
              <a:spcAft>
                <a:spcPts val="0"/>
              </a:spcAft>
              <a:buClr>
                <a:schemeClr val="dk1"/>
              </a:buClr>
              <a:buSzPts val="1100"/>
              <a:buFont typeface="Arial"/>
              <a:buNone/>
            </a:pPr>
            <a:endParaRPr sz="1600">
              <a:solidFill>
                <a:schemeClr val="lt1"/>
              </a:solidFill>
            </a:endParaRPr>
          </a:p>
        </p:txBody>
      </p:sp>
      <p:cxnSp>
        <p:nvCxnSpPr>
          <p:cNvPr id="386" name="Shape 386"/>
          <p:cNvCxnSpPr/>
          <p:nvPr/>
        </p:nvCxnSpPr>
        <p:spPr>
          <a:xfrm>
            <a:off x="311700" y="1313076"/>
            <a:ext cx="8020200" cy="0"/>
          </a:xfrm>
          <a:prstGeom prst="straightConnector1">
            <a:avLst/>
          </a:prstGeom>
          <a:noFill/>
          <a:ln w="9525" cap="flat" cmpd="sng">
            <a:solidFill>
              <a:srgbClr val="F3F3F3"/>
            </a:solidFill>
            <a:prstDash val="solid"/>
            <a:miter lim="8000"/>
            <a:headEnd type="none" w="sm" len="sm"/>
            <a:tailEnd type="none" w="sm" len="sm"/>
          </a:ln>
        </p:spPr>
      </p:cxnSp>
      <p:sp>
        <p:nvSpPr>
          <p:cNvPr id="387" name="Shape 387"/>
          <p:cNvSpPr/>
          <p:nvPr/>
        </p:nvSpPr>
        <p:spPr>
          <a:xfrm>
            <a:off x="1588450" y="4860850"/>
            <a:ext cx="2228400" cy="242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txBox="1"/>
          <p:nvPr/>
        </p:nvSpPr>
        <p:spPr>
          <a:xfrm>
            <a:off x="4322550" y="1312675"/>
            <a:ext cx="4825200" cy="3636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GB">
                <a:solidFill>
                  <a:schemeClr val="lt1"/>
                </a:solidFill>
              </a:rPr>
              <a:t>REGRESSION DIAGNOSTICS  </a:t>
            </a:r>
            <a:endParaRPr>
              <a:solidFill>
                <a:schemeClr val="lt1"/>
              </a:solidFill>
            </a:endParaRPr>
          </a:p>
          <a:p>
            <a:pPr marL="0" lvl="0" indent="0" rtl="0">
              <a:spcBef>
                <a:spcPts val="0"/>
              </a:spcBef>
              <a:spcAft>
                <a:spcPts val="0"/>
              </a:spcAft>
              <a:buClr>
                <a:schemeClr val="dk1"/>
              </a:buClr>
              <a:buSzPts val="1100"/>
              <a:buFont typeface="Arial"/>
              <a:buNone/>
            </a:pPr>
            <a:r>
              <a:rPr lang="en-GB">
                <a:solidFill>
                  <a:schemeClr val="lt1"/>
                </a:solidFill>
              </a:rPr>
              <a:t>MULTICOLLINEARITY CONDITION NUMBER  7.780139</a:t>
            </a:r>
            <a:endParaRPr>
              <a:solidFill>
                <a:schemeClr val="lt1"/>
              </a:solidFill>
            </a:endParaRPr>
          </a:p>
          <a:p>
            <a:pPr marL="0" lvl="0" indent="0" rtl="0">
              <a:spcBef>
                <a:spcPts val="0"/>
              </a:spcBef>
              <a:spcAft>
                <a:spcPts val="0"/>
              </a:spcAft>
              <a:buClr>
                <a:schemeClr val="dk1"/>
              </a:buClr>
              <a:buSzPts val="1100"/>
              <a:buFont typeface="Arial"/>
              <a:buNone/>
            </a:pPr>
            <a:r>
              <a:rPr lang="en-GB">
                <a:solidFill>
                  <a:schemeClr val="lt1"/>
                </a:solidFill>
              </a:rPr>
              <a:t>TEST ON NORMALITY OF ERRORS</a:t>
            </a:r>
            <a:endParaRPr>
              <a:solidFill>
                <a:schemeClr val="lt1"/>
              </a:solidFill>
            </a:endParaRPr>
          </a:p>
          <a:p>
            <a:pPr marL="0" lvl="0" indent="0" rtl="0">
              <a:spcBef>
                <a:spcPts val="0"/>
              </a:spcBef>
              <a:spcAft>
                <a:spcPts val="0"/>
              </a:spcAft>
              <a:buClr>
                <a:schemeClr val="dk1"/>
              </a:buClr>
              <a:buSzPts val="1100"/>
              <a:buFont typeface="Arial"/>
              <a:buNone/>
            </a:pPr>
            <a:r>
              <a:rPr lang="en-GB">
                <a:solidFill>
                  <a:schemeClr val="lt1"/>
                </a:solidFill>
              </a:rPr>
              <a:t>TEST                     DF           VALUE             PROB</a:t>
            </a:r>
            <a:endParaRPr>
              <a:solidFill>
                <a:schemeClr val="lt1"/>
              </a:solidFill>
            </a:endParaRPr>
          </a:p>
          <a:p>
            <a:pPr marL="0" lvl="0" indent="0" rtl="0">
              <a:spcBef>
                <a:spcPts val="0"/>
              </a:spcBef>
              <a:spcAft>
                <a:spcPts val="0"/>
              </a:spcAft>
              <a:buClr>
                <a:schemeClr val="dk1"/>
              </a:buClr>
              <a:buSzPts val="1100"/>
              <a:buFont typeface="Arial"/>
              <a:buNone/>
            </a:pPr>
            <a:r>
              <a:rPr lang="en-GB">
                <a:solidFill>
                  <a:schemeClr val="lt1"/>
                </a:solidFill>
              </a:rPr>
              <a:t>Jarque-Bera            2             41.7224            0.00000</a:t>
            </a:r>
            <a:endParaRPr>
              <a:solidFill>
                <a:schemeClr val="lt1"/>
              </a:solidFill>
            </a:endParaRPr>
          </a:p>
          <a:p>
            <a:pPr marL="0" lvl="0" indent="0" rtl="0">
              <a:spcBef>
                <a:spcPts val="0"/>
              </a:spcBef>
              <a:spcAft>
                <a:spcPts val="0"/>
              </a:spcAft>
              <a:buClr>
                <a:schemeClr val="dk1"/>
              </a:buClr>
              <a:buSzPts val="1100"/>
              <a:buFont typeface="Arial"/>
              <a:buNone/>
            </a:pPr>
            <a:endParaRPr>
              <a:solidFill>
                <a:schemeClr val="lt1"/>
              </a:solidFill>
            </a:endParaRPr>
          </a:p>
          <a:p>
            <a:pPr marL="0" lvl="0" indent="0" rtl="0">
              <a:spcBef>
                <a:spcPts val="0"/>
              </a:spcBef>
              <a:spcAft>
                <a:spcPts val="0"/>
              </a:spcAft>
              <a:buClr>
                <a:schemeClr val="dk1"/>
              </a:buClr>
              <a:buSzPts val="1100"/>
              <a:buFont typeface="Arial"/>
              <a:buNone/>
            </a:pPr>
            <a:r>
              <a:rPr lang="en-GB">
                <a:solidFill>
                  <a:schemeClr val="lt1"/>
                </a:solidFill>
              </a:rPr>
              <a:t>DIAGNOSTICS FOR HETEROSKEDASTICITY  </a:t>
            </a:r>
            <a:endParaRPr>
              <a:solidFill>
                <a:schemeClr val="lt1"/>
              </a:solidFill>
            </a:endParaRPr>
          </a:p>
          <a:p>
            <a:pPr marL="0" lvl="0" indent="0" rtl="0">
              <a:spcBef>
                <a:spcPts val="0"/>
              </a:spcBef>
              <a:spcAft>
                <a:spcPts val="0"/>
              </a:spcAft>
              <a:buClr>
                <a:schemeClr val="dk1"/>
              </a:buClr>
              <a:buSzPts val="1100"/>
              <a:buFont typeface="Arial"/>
              <a:buNone/>
            </a:pPr>
            <a:r>
              <a:rPr lang="en-GB">
                <a:solidFill>
                  <a:schemeClr val="lt1"/>
                </a:solidFill>
              </a:rPr>
              <a:t>RANDOM COEFFICIENTS</a:t>
            </a:r>
            <a:endParaRPr>
              <a:solidFill>
                <a:schemeClr val="lt1"/>
              </a:solidFill>
            </a:endParaRPr>
          </a:p>
          <a:p>
            <a:pPr marL="0" lvl="0" indent="0" rtl="0">
              <a:spcBef>
                <a:spcPts val="0"/>
              </a:spcBef>
              <a:spcAft>
                <a:spcPts val="0"/>
              </a:spcAft>
              <a:buClr>
                <a:schemeClr val="dk1"/>
              </a:buClr>
              <a:buSzPts val="1100"/>
              <a:buFont typeface="Arial"/>
              <a:buNone/>
            </a:pPr>
            <a:r>
              <a:rPr lang="en-GB">
                <a:solidFill>
                  <a:schemeClr val="lt1"/>
                </a:solidFill>
              </a:rPr>
              <a:t>TEST                          DF          VALUE            PROB</a:t>
            </a:r>
            <a:endParaRPr>
              <a:solidFill>
                <a:schemeClr val="lt1"/>
              </a:solidFill>
            </a:endParaRPr>
          </a:p>
          <a:p>
            <a:pPr marL="0" lvl="0" indent="0" rtl="0">
              <a:spcBef>
                <a:spcPts val="0"/>
              </a:spcBef>
              <a:spcAft>
                <a:spcPts val="0"/>
              </a:spcAft>
              <a:buClr>
                <a:schemeClr val="dk1"/>
              </a:buClr>
              <a:buSzPts val="1100"/>
              <a:buFont typeface="Arial"/>
              <a:buNone/>
            </a:pPr>
            <a:r>
              <a:rPr lang="en-GB">
                <a:solidFill>
                  <a:schemeClr val="lt1"/>
                </a:solidFill>
              </a:rPr>
              <a:t>Breusch-Pagan test     2            37.1148          0.00000</a:t>
            </a:r>
            <a:endParaRPr>
              <a:solidFill>
                <a:schemeClr val="lt1"/>
              </a:solidFill>
            </a:endParaRPr>
          </a:p>
          <a:p>
            <a:pPr marL="0" lvl="0" indent="0" rtl="0">
              <a:spcBef>
                <a:spcPts val="0"/>
              </a:spcBef>
              <a:spcAft>
                <a:spcPts val="0"/>
              </a:spcAft>
              <a:buClr>
                <a:schemeClr val="dk1"/>
              </a:buClr>
              <a:buSzPts val="1100"/>
              <a:buFont typeface="Arial"/>
              <a:buNone/>
            </a:pPr>
            <a:r>
              <a:rPr lang="en-GB">
                <a:solidFill>
                  <a:schemeClr val="lt1"/>
                </a:solidFill>
              </a:rPr>
              <a:t>Koenker-Bassett test   2            17.3587          0.00017</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261425" y="210475"/>
            <a:ext cx="85206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GB" b="1">
                <a:solidFill>
                  <a:srgbClr val="F3F3F3"/>
                </a:solidFill>
              </a:rPr>
              <a:t>Population VS Number of Murders</a:t>
            </a:r>
            <a:endParaRPr b="1">
              <a:solidFill>
                <a:srgbClr val="F3F3F3"/>
              </a:solidFill>
            </a:endParaRPr>
          </a:p>
        </p:txBody>
      </p:sp>
      <p:sp>
        <p:nvSpPr>
          <p:cNvPr id="83" name="Shape 83"/>
          <p:cNvSpPr txBox="1">
            <a:spLocks noGrp="1"/>
          </p:cNvSpPr>
          <p:nvPr>
            <p:ph type="body" idx="1"/>
          </p:nvPr>
        </p:nvSpPr>
        <p:spPr>
          <a:xfrm>
            <a:off x="2219925" y="1152475"/>
            <a:ext cx="4347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84" name="Shape 84"/>
          <p:cNvPicPr preferRelativeResize="0"/>
          <p:nvPr/>
        </p:nvPicPr>
        <p:blipFill>
          <a:blip r:embed="rId3">
            <a:alphaModFix/>
          </a:blip>
          <a:stretch>
            <a:fillRect/>
          </a:stretch>
        </p:blipFill>
        <p:spPr>
          <a:xfrm>
            <a:off x="1791263" y="1103375"/>
            <a:ext cx="5378025" cy="3303000"/>
          </a:xfrm>
          <a:prstGeom prst="rect">
            <a:avLst/>
          </a:prstGeom>
          <a:noFill/>
          <a:ln>
            <a:noFill/>
          </a:ln>
        </p:spPr>
      </p:pic>
      <p:cxnSp>
        <p:nvCxnSpPr>
          <p:cNvPr id="85" name="Shape 85"/>
          <p:cNvCxnSpPr/>
          <p:nvPr/>
        </p:nvCxnSpPr>
        <p:spPr>
          <a:xfrm>
            <a:off x="470175" y="903064"/>
            <a:ext cx="8020200" cy="0"/>
          </a:xfrm>
          <a:prstGeom prst="straightConnector1">
            <a:avLst/>
          </a:prstGeom>
          <a:noFill/>
          <a:ln w="9525" cap="flat" cmpd="sng">
            <a:solidFill>
              <a:srgbClr val="F3F3F3"/>
            </a:solidFill>
            <a:prstDash val="solid"/>
            <a:miter lim="8000"/>
            <a:headEnd type="none" w="sm" len="sm"/>
            <a:tailEnd type="none" w="sm" len="sm"/>
          </a:ln>
        </p:spPr>
      </p:cxnSp>
      <p:sp>
        <p:nvSpPr>
          <p:cNvPr id="86" name="Shape 86"/>
          <p:cNvSpPr txBox="1"/>
          <p:nvPr/>
        </p:nvSpPr>
        <p:spPr>
          <a:xfrm>
            <a:off x="4875450" y="4606675"/>
            <a:ext cx="3300600" cy="276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3F3F3"/>
                </a:solidFill>
              </a:rPr>
              <a:t>Source: New York Daily News, 2013</a:t>
            </a:r>
            <a:endParaRPr>
              <a:solidFill>
                <a:srgbClr val="F3F3F3"/>
              </a:solidFill>
            </a:endParaRPr>
          </a:p>
        </p:txBody>
      </p:sp>
      <p:cxnSp>
        <p:nvCxnSpPr>
          <p:cNvPr id="87" name="Shape 87"/>
          <p:cNvCxnSpPr/>
          <p:nvPr/>
        </p:nvCxnSpPr>
        <p:spPr>
          <a:xfrm>
            <a:off x="470163" y="4954214"/>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311700" y="3863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3F3F3"/>
                </a:solidFill>
              </a:rPr>
              <a:t>Bubble Chart</a:t>
            </a:r>
            <a:endParaRPr b="1">
              <a:solidFill>
                <a:srgbClr val="F3F3F3"/>
              </a:solidFill>
            </a:endParaRPr>
          </a:p>
        </p:txBody>
      </p:sp>
      <p:sp>
        <p:nvSpPr>
          <p:cNvPr id="394" name="Shape 394"/>
          <p:cNvSpPr txBox="1">
            <a:spLocks noGrp="1"/>
          </p:cNvSpPr>
          <p:nvPr>
            <p:ph type="body" idx="1"/>
          </p:nvPr>
        </p:nvSpPr>
        <p:spPr>
          <a:xfrm>
            <a:off x="2297100" y="1064400"/>
            <a:ext cx="4049400" cy="390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solidFill>
                  <a:srgbClr val="F3F3F3"/>
                </a:solidFill>
              </a:rPr>
              <a:t>The bubble chart is an extension of a 2-D scatter plot in which we can determine relationships between more than two variables. In this map;</a:t>
            </a:r>
            <a:endParaRPr>
              <a:solidFill>
                <a:srgbClr val="F3F3F3"/>
              </a:solidFill>
            </a:endParaRPr>
          </a:p>
          <a:p>
            <a:pPr marL="0" lvl="0" indent="0">
              <a:spcBef>
                <a:spcPts val="1600"/>
              </a:spcBef>
              <a:spcAft>
                <a:spcPts val="0"/>
              </a:spcAft>
              <a:buNone/>
            </a:pPr>
            <a:r>
              <a:rPr lang="en-GB">
                <a:solidFill>
                  <a:srgbClr val="F3F3F3"/>
                </a:solidFill>
              </a:rPr>
              <a:t>X- axis -  Number of unemployed</a:t>
            </a:r>
            <a:endParaRPr>
              <a:solidFill>
                <a:srgbClr val="F3F3F3"/>
              </a:solidFill>
            </a:endParaRPr>
          </a:p>
          <a:p>
            <a:pPr marL="0" lvl="0" indent="0">
              <a:spcBef>
                <a:spcPts val="1600"/>
              </a:spcBef>
              <a:spcAft>
                <a:spcPts val="0"/>
              </a:spcAft>
              <a:buNone/>
            </a:pPr>
            <a:r>
              <a:rPr lang="en-GB">
                <a:solidFill>
                  <a:srgbClr val="F3F3F3"/>
                </a:solidFill>
              </a:rPr>
              <a:t>Y- axis - Violent crimes</a:t>
            </a:r>
            <a:endParaRPr>
              <a:solidFill>
                <a:srgbClr val="F3F3F3"/>
              </a:solidFill>
            </a:endParaRPr>
          </a:p>
          <a:p>
            <a:pPr marL="0" lvl="0" indent="0">
              <a:spcBef>
                <a:spcPts val="1600"/>
              </a:spcBef>
              <a:spcAft>
                <a:spcPts val="1600"/>
              </a:spcAft>
              <a:buNone/>
            </a:pPr>
            <a:r>
              <a:rPr lang="en-GB">
                <a:solidFill>
                  <a:srgbClr val="F3F3F3"/>
                </a:solidFill>
              </a:rPr>
              <a:t>Bubble size and colour - Number of people without a High school diploma </a:t>
            </a:r>
            <a:endParaRPr>
              <a:solidFill>
                <a:srgbClr val="F3F3F3"/>
              </a:solidFill>
            </a:endParaRPr>
          </a:p>
        </p:txBody>
      </p:sp>
      <p:cxnSp>
        <p:nvCxnSpPr>
          <p:cNvPr id="395" name="Shape 395"/>
          <p:cNvCxnSpPr/>
          <p:nvPr/>
        </p:nvCxnSpPr>
        <p:spPr>
          <a:xfrm>
            <a:off x="311700" y="959076"/>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311700" y="129475"/>
            <a:ext cx="8520600" cy="5649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b="1">
                <a:solidFill>
                  <a:srgbClr val="F3F3F3"/>
                </a:solidFill>
              </a:rPr>
              <a:t>Bubble Map</a:t>
            </a:r>
            <a:endParaRPr/>
          </a:p>
        </p:txBody>
      </p:sp>
      <p:cxnSp>
        <p:nvCxnSpPr>
          <p:cNvPr id="401" name="Shape 401"/>
          <p:cNvCxnSpPr/>
          <p:nvPr/>
        </p:nvCxnSpPr>
        <p:spPr>
          <a:xfrm>
            <a:off x="311700" y="782526"/>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402" name="Shape 402"/>
          <p:cNvPicPr preferRelativeResize="0"/>
          <p:nvPr/>
        </p:nvPicPr>
        <p:blipFill>
          <a:blip r:embed="rId3">
            <a:alphaModFix/>
          </a:blip>
          <a:stretch>
            <a:fillRect/>
          </a:stretch>
        </p:blipFill>
        <p:spPr>
          <a:xfrm>
            <a:off x="2082675" y="870675"/>
            <a:ext cx="6416719" cy="4144325"/>
          </a:xfrm>
          <a:prstGeom prst="rect">
            <a:avLst/>
          </a:prstGeom>
          <a:noFill/>
          <a:ln>
            <a:noFill/>
          </a:ln>
        </p:spPr>
      </p:pic>
      <p:pic>
        <p:nvPicPr>
          <p:cNvPr id="403" name="Shape 403"/>
          <p:cNvPicPr preferRelativeResize="0"/>
          <p:nvPr/>
        </p:nvPicPr>
        <p:blipFill rotWithShape="1">
          <a:blip r:embed="rId4">
            <a:alphaModFix/>
          </a:blip>
          <a:srcRect l="4653" t="11918" r="78483" b="69079"/>
          <a:stretch/>
        </p:blipFill>
        <p:spPr>
          <a:xfrm>
            <a:off x="117700" y="870675"/>
            <a:ext cx="2012675" cy="1965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311700" y="38637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b="1">
                <a:solidFill>
                  <a:srgbClr val="F3F3F3"/>
                </a:solidFill>
              </a:rPr>
              <a:t>Insights</a:t>
            </a:r>
            <a:endParaRPr b="1">
              <a:solidFill>
                <a:srgbClr val="F3F3F3"/>
              </a:solidFill>
            </a:endParaRPr>
          </a:p>
        </p:txBody>
      </p:sp>
      <p:sp>
        <p:nvSpPr>
          <p:cNvPr id="409" name="Shape 409"/>
          <p:cNvSpPr txBox="1">
            <a:spLocks noGrp="1"/>
          </p:cNvSpPr>
          <p:nvPr>
            <p:ph type="body" idx="1"/>
          </p:nvPr>
        </p:nvSpPr>
        <p:spPr>
          <a:xfrm>
            <a:off x="311700" y="1063075"/>
            <a:ext cx="3843300" cy="3546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solidFill>
                <a:srgbClr val="F3F3F3"/>
              </a:solidFill>
            </a:endParaRPr>
          </a:p>
          <a:p>
            <a:pPr marL="0" lvl="0" indent="0" rtl="0">
              <a:spcBef>
                <a:spcPts val="1600"/>
              </a:spcBef>
              <a:spcAft>
                <a:spcPts val="0"/>
              </a:spcAft>
              <a:buNone/>
            </a:pPr>
            <a:r>
              <a:rPr lang="en-GB">
                <a:solidFill>
                  <a:srgbClr val="F3F3F3"/>
                </a:solidFill>
              </a:rPr>
              <a:t>Should we call for more policies on education and to deal with unemployment?</a:t>
            </a:r>
            <a:endParaRPr>
              <a:solidFill>
                <a:srgbClr val="F3F3F3"/>
              </a:solidFill>
            </a:endParaRPr>
          </a:p>
          <a:p>
            <a:pPr marL="0" lvl="0" indent="0" rtl="0">
              <a:spcBef>
                <a:spcPts val="1600"/>
              </a:spcBef>
              <a:spcAft>
                <a:spcPts val="1600"/>
              </a:spcAft>
              <a:buNone/>
            </a:pPr>
            <a:endParaRPr>
              <a:solidFill>
                <a:srgbClr val="F3F3F3"/>
              </a:solidFill>
            </a:endParaRPr>
          </a:p>
        </p:txBody>
      </p:sp>
      <p:cxnSp>
        <p:nvCxnSpPr>
          <p:cNvPr id="410" name="Shape 410"/>
          <p:cNvCxnSpPr/>
          <p:nvPr/>
        </p:nvCxnSpPr>
        <p:spPr>
          <a:xfrm>
            <a:off x="311700" y="959076"/>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411" name="Shape 411"/>
          <p:cNvPicPr preferRelativeResize="0"/>
          <p:nvPr/>
        </p:nvPicPr>
        <p:blipFill>
          <a:blip r:embed="rId3">
            <a:alphaModFix/>
          </a:blip>
          <a:stretch>
            <a:fillRect/>
          </a:stretch>
        </p:blipFill>
        <p:spPr>
          <a:xfrm>
            <a:off x="4225950" y="1063075"/>
            <a:ext cx="4105950" cy="39116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236325" y="38637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solidFill>
                <a:srgbClr val="F3F3F3"/>
              </a:solidFill>
            </a:endParaRPr>
          </a:p>
        </p:txBody>
      </p:sp>
      <p:sp>
        <p:nvSpPr>
          <p:cNvPr id="417" name="Shape 417"/>
          <p:cNvSpPr txBox="1">
            <a:spLocks noGrp="1"/>
          </p:cNvSpPr>
          <p:nvPr>
            <p:ph type="body" idx="1"/>
          </p:nvPr>
        </p:nvSpPr>
        <p:spPr>
          <a:xfrm>
            <a:off x="311700" y="1063075"/>
            <a:ext cx="3843300" cy="3546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solidFill>
                <a:srgbClr val="F3F3F3"/>
              </a:solidFill>
            </a:endParaRPr>
          </a:p>
          <a:p>
            <a:pPr marL="0" lvl="0" indent="0" rtl="0">
              <a:spcBef>
                <a:spcPts val="1600"/>
              </a:spcBef>
              <a:spcAft>
                <a:spcPts val="1600"/>
              </a:spcAft>
              <a:buNone/>
            </a:pPr>
            <a:endParaRPr>
              <a:solidFill>
                <a:srgbClr val="F3F3F3"/>
              </a:solidFill>
            </a:endParaRPr>
          </a:p>
        </p:txBody>
      </p:sp>
      <p:cxnSp>
        <p:nvCxnSpPr>
          <p:cNvPr id="418" name="Shape 418"/>
          <p:cNvCxnSpPr/>
          <p:nvPr/>
        </p:nvCxnSpPr>
        <p:spPr>
          <a:xfrm>
            <a:off x="311700" y="959076"/>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b="1">
                <a:solidFill>
                  <a:srgbClr val="F3F3F3"/>
                </a:solidFill>
              </a:rPr>
              <a:t>What is behind the high rate of violence in Chicago?</a:t>
            </a:r>
            <a:endParaRPr sz="2400" b="1">
              <a:solidFill>
                <a:srgbClr val="F3F3F3"/>
              </a:solidFill>
            </a:endParaRPr>
          </a:p>
        </p:txBody>
      </p:sp>
      <p:sp>
        <p:nvSpPr>
          <p:cNvPr id="93" name="Shape 93"/>
          <p:cNvSpPr txBox="1">
            <a:spLocks noGrp="1"/>
          </p:cNvSpPr>
          <p:nvPr>
            <p:ph type="body" idx="1"/>
          </p:nvPr>
        </p:nvSpPr>
        <p:spPr>
          <a:xfrm>
            <a:off x="311700" y="1152475"/>
            <a:ext cx="4840200" cy="3416400"/>
          </a:xfrm>
          <a:prstGeom prst="rect">
            <a:avLst/>
          </a:prstGeom>
        </p:spPr>
        <p:txBody>
          <a:bodyPr spcFirstLastPara="1" wrap="square" lIns="91425" tIns="91425" rIns="91425" bIns="91425" anchor="t" anchorCtr="0">
            <a:noAutofit/>
          </a:bodyPr>
          <a:lstStyle/>
          <a:p>
            <a:pPr marL="457200" marR="304800" lvl="0" indent="-342900" rtl="0">
              <a:spcBef>
                <a:spcPts val="0"/>
              </a:spcBef>
              <a:spcAft>
                <a:spcPts val="0"/>
              </a:spcAft>
              <a:buClr>
                <a:srgbClr val="F3F3F3"/>
              </a:buClr>
              <a:buSzPts val="1800"/>
              <a:buChar char="-"/>
            </a:pPr>
            <a:r>
              <a:rPr lang="en-GB">
                <a:solidFill>
                  <a:srgbClr val="F3F3F3"/>
                </a:solidFill>
              </a:rPr>
              <a:t>“Poverty and violence often intersect, feed one another, and share root causes,”</a:t>
            </a:r>
            <a:endParaRPr>
              <a:solidFill>
                <a:srgbClr val="F3F3F3"/>
              </a:solidFill>
            </a:endParaRPr>
          </a:p>
          <a:p>
            <a:pPr marL="0" marR="304800" lvl="0" indent="0" rtl="0">
              <a:spcBef>
                <a:spcPts val="1900"/>
              </a:spcBef>
              <a:spcAft>
                <a:spcPts val="0"/>
              </a:spcAft>
              <a:buNone/>
            </a:pPr>
            <a:endParaRPr>
              <a:solidFill>
                <a:srgbClr val="F3F3F3"/>
              </a:solidFill>
            </a:endParaRPr>
          </a:p>
          <a:p>
            <a:pPr marL="457200" marR="304800" lvl="0" indent="-342900" rtl="0">
              <a:spcBef>
                <a:spcPts val="1900"/>
              </a:spcBef>
              <a:spcAft>
                <a:spcPts val="0"/>
              </a:spcAft>
              <a:buClr>
                <a:srgbClr val="F3F3F3"/>
              </a:buClr>
              <a:buSzPts val="1800"/>
              <a:buChar char="-"/>
            </a:pPr>
            <a:r>
              <a:rPr lang="en-GB">
                <a:solidFill>
                  <a:srgbClr val="F3F3F3"/>
                </a:solidFill>
              </a:rPr>
              <a:t>About one-third of Illinois are either low-income (a family of four living on roughly $48,000) or living in poverty (family income with $48,000)</a:t>
            </a:r>
            <a:endParaRPr>
              <a:solidFill>
                <a:srgbClr val="F3F3F3"/>
              </a:solidFill>
            </a:endParaRPr>
          </a:p>
        </p:txBody>
      </p:sp>
      <p:cxnSp>
        <p:nvCxnSpPr>
          <p:cNvPr id="94" name="Shape 94"/>
          <p:cNvCxnSpPr/>
          <p:nvPr/>
        </p:nvCxnSpPr>
        <p:spPr>
          <a:xfrm>
            <a:off x="461800" y="1078989"/>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95" name="Shape 95"/>
          <p:cNvPicPr preferRelativeResize="0"/>
          <p:nvPr/>
        </p:nvPicPr>
        <p:blipFill>
          <a:blip r:embed="rId3">
            <a:alphaModFix/>
          </a:blip>
          <a:stretch>
            <a:fillRect/>
          </a:stretch>
        </p:blipFill>
        <p:spPr>
          <a:xfrm>
            <a:off x="4758150" y="1247225"/>
            <a:ext cx="3813725" cy="2583500"/>
          </a:xfrm>
          <a:prstGeom prst="rect">
            <a:avLst/>
          </a:prstGeom>
          <a:noFill/>
          <a:ln>
            <a:noFill/>
          </a:ln>
        </p:spPr>
      </p:pic>
      <p:cxnSp>
        <p:nvCxnSpPr>
          <p:cNvPr id="96" name="Shape 96"/>
          <p:cNvCxnSpPr/>
          <p:nvPr/>
        </p:nvCxnSpPr>
        <p:spPr>
          <a:xfrm>
            <a:off x="461800" y="4798389"/>
            <a:ext cx="8020200" cy="0"/>
          </a:xfrm>
          <a:prstGeom prst="straightConnector1">
            <a:avLst/>
          </a:prstGeom>
          <a:noFill/>
          <a:ln w="9525" cap="flat" cmpd="sng">
            <a:solidFill>
              <a:srgbClr val="F3F3F3"/>
            </a:solidFill>
            <a:prstDash val="solid"/>
            <a:miter lim="8000"/>
            <a:headEnd type="none" w="sm" len="sm"/>
            <a:tailEnd type="none" w="sm" len="sm"/>
          </a:ln>
        </p:spPr>
      </p:cxnSp>
      <p:sp>
        <p:nvSpPr>
          <p:cNvPr id="97" name="Shape 97"/>
          <p:cNvSpPr txBox="1"/>
          <p:nvPr/>
        </p:nvSpPr>
        <p:spPr>
          <a:xfrm>
            <a:off x="5771775" y="4330950"/>
            <a:ext cx="2596800" cy="408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3F3F3"/>
                </a:solidFill>
              </a:rPr>
              <a:t>Source: CBS Chicago, 2017</a:t>
            </a:r>
            <a:endParaRPr>
              <a:solidFill>
                <a:srgbClr val="F3F3F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253050" y="2104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3F3F3"/>
                </a:solidFill>
              </a:rPr>
              <a:t>We would like to find out...</a:t>
            </a:r>
            <a:endParaRPr b="1">
              <a:solidFill>
                <a:srgbClr val="F3F3F3"/>
              </a:solidFill>
            </a:endParaRPr>
          </a:p>
        </p:txBody>
      </p:sp>
      <p:sp>
        <p:nvSpPr>
          <p:cNvPr id="103" name="Shape 103"/>
          <p:cNvSpPr txBox="1">
            <a:spLocks noGrp="1"/>
          </p:cNvSpPr>
          <p:nvPr>
            <p:ph type="body" idx="1"/>
          </p:nvPr>
        </p:nvSpPr>
        <p:spPr>
          <a:xfrm>
            <a:off x="311700" y="820950"/>
            <a:ext cx="3324000" cy="3912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3F3F3"/>
              </a:buClr>
              <a:buSzPts val="1800"/>
              <a:buAutoNum type="arabicPeriod"/>
            </a:pPr>
            <a:r>
              <a:rPr lang="en-GB">
                <a:solidFill>
                  <a:srgbClr val="F3F3F3"/>
                </a:solidFill>
              </a:rPr>
              <a:t>The Crime Pattern in Chicago (Statistical and Visual analysis)</a:t>
            </a:r>
            <a:endParaRPr>
              <a:solidFill>
                <a:srgbClr val="F3F3F3"/>
              </a:solidFill>
            </a:endParaRPr>
          </a:p>
          <a:p>
            <a:pPr marL="0" lvl="0" indent="0" rtl="0">
              <a:spcBef>
                <a:spcPts val="1600"/>
              </a:spcBef>
              <a:spcAft>
                <a:spcPts val="0"/>
              </a:spcAft>
              <a:buNone/>
            </a:pPr>
            <a:endParaRPr>
              <a:solidFill>
                <a:srgbClr val="F3F3F3"/>
              </a:solidFill>
            </a:endParaRPr>
          </a:p>
          <a:p>
            <a:pPr marL="0" lvl="0" indent="0" rtl="0">
              <a:spcBef>
                <a:spcPts val="1600"/>
              </a:spcBef>
              <a:spcAft>
                <a:spcPts val="0"/>
              </a:spcAft>
              <a:buNone/>
            </a:pPr>
            <a:endParaRPr>
              <a:solidFill>
                <a:srgbClr val="F3F3F3"/>
              </a:solidFill>
            </a:endParaRPr>
          </a:p>
          <a:p>
            <a:pPr marL="0" lvl="0" indent="0" rtl="0">
              <a:spcBef>
                <a:spcPts val="1600"/>
              </a:spcBef>
              <a:spcAft>
                <a:spcPts val="0"/>
              </a:spcAft>
              <a:buNone/>
            </a:pPr>
            <a:r>
              <a:rPr lang="en-GB">
                <a:solidFill>
                  <a:srgbClr val="F3F3F3"/>
                </a:solidFill>
              </a:rPr>
              <a:t>2. How are poverty, lack of education, unemployment and the prevalence of crime relate to one another?</a:t>
            </a:r>
            <a:endParaRPr>
              <a:solidFill>
                <a:srgbClr val="F3F3F3"/>
              </a:solidFill>
            </a:endParaRPr>
          </a:p>
          <a:p>
            <a:pPr marL="0" lvl="0" indent="0">
              <a:spcBef>
                <a:spcPts val="1600"/>
              </a:spcBef>
              <a:spcAft>
                <a:spcPts val="1600"/>
              </a:spcAft>
              <a:buNone/>
            </a:pPr>
            <a:endParaRPr sz="1200">
              <a:solidFill>
                <a:srgbClr val="333333"/>
              </a:solidFill>
              <a:latin typeface="Georgia"/>
              <a:ea typeface="Georgia"/>
              <a:cs typeface="Georgia"/>
              <a:sym typeface="Georgia"/>
            </a:endParaRPr>
          </a:p>
        </p:txBody>
      </p:sp>
      <p:sp>
        <p:nvSpPr>
          <p:cNvPr id="104" name="Shape 104"/>
          <p:cNvSpPr txBox="1"/>
          <p:nvPr/>
        </p:nvSpPr>
        <p:spPr>
          <a:xfrm>
            <a:off x="1909975" y="4314175"/>
            <a:ext cx="4825200" cy="562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cxnSp>
        <p:nvCxnSpPr>
          <p:cNvPr id="105" name="Shape 105"/>
          <p:cNvCxnSpPr/>
          <p:nvPr/>
        </p:nvCxnSpPr>
        <p:spPr>
          <a:xfrm>
            <a:off x="312475" y="783164"/>
            <a:ext cx="8020200" cy="0"/>
          </a:xfrm>
          <a:prstGeom prst="straightConnector1">
            <a:avLst/>
          </a:prstGeom>
          <a:noFill/>
          <a:ln w="9525" cap="flat" cmpd="sng">
            <a:solidFill>
              <a:srgbClr val="F3F3F3"/>
            </a:solidFill>
            <a:prstDash val="solid"/>
            <a:miter lim="8000"/>
            <a:headEnd type="none" w="sm" len="sm"/>
            <a:tailEnd type="none" w="sm" len="sm"/>
          </a:ln>
        </p:spPr>
      </p:cxnSp>
      <p:pic>
        <p:nvPicPr>
          <p:cNvPr id="106" name="Shape 106"/>
          <p:cNvPicPr preferRelativeResize="0"/>
          <p:nvPr/>
        </p:nvPicPr>
        <p:blipFill rotWithShape="1">
          <a:blip r:embed="rId3">
            <a:alphaModFix/>
          </a:blip>
          <a:srcRect t="3480" b="-3479"/>
          <a:stretch/>
        </p:blipFill>
        <p:spPr>
          <a:xfrm>
            <a:off x="3635700" y="916600"/>
            <a:ext cx="3173775" cy="1926450"/>
          </a:xfrm>
          <a:prstGeom prst="rect">
            <a:avLst/>
          </a:prstGeom>
          <a:noFill/>
          <a:ln>
            <a:noFill/>
          </a:ln>
        </p:spPr>
      </p:pic>
      <p:pic>
        <p:nvPicPr>
          <p:cNvPr id="107" name="Shape 107"/>
          <p:cNvPicPr preferRelativeResize="0"/>
          <p:nvPr/>
        </p:nvPicPr>
        <p:blipFill rotWithShape="1">
          <a:blip r:embed="rId4">
            <a:alphaModFix/>
          </a:blip>
          <a:srcRect t="8366" r="2676"/>
          <a:stretch/>
        </p:blipFill>
        <p:spPr>
          <a:xfrm>
            <a:off x="3635700" y="2767650"/>
            <a:ext cx="4653175" cy="227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b="1">
                <a:solidFill>
                  <a:srgbClr val="F3F3F3"/>
                </a:solidFill>
              </a:rPr>
              <a:t>Data Procurement </a:t>
            </a:r>
            <a:endParaRPr sz="3000" b="1">
              <a:solidFill>
                <a:srgbClr val="F3F3F3"/>
              </a:solidFill>
            </a:endParaRPr>
          </a:p>
        </p:txBody>
      </p:sp>
      <p:sp>
        <p:nvSpPr>
          <p:cNvPr id="113" name="Shape 113"/>
          <p:cNvSpPr txBox="1">
            <a:spLocks noGrp="1"/>
          </p:cNvSpPr>
          <p:nvPr>
            <p:ph type="body" idx="1"/>
          </p:nvPr>
        </p:nvSpPr>
        <p:spPr>
          <a:xfrm>
            <a:off x="311700" y="1152475"/>
            <a:ext cx="8520600" cy="3814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3F3F3"/>
              </a:buClr>
              <a:buSzPts val="1800"/>
              <a:buChar char="-"/>
            </a:pPr>
            <a:r>
              <a:rPr lang="en-GB">
                <a:solidFill>
                  <a:srgbClr val="F3F3F3"/>
                </a:solidFill>
              </a:rPr>
              <a:t>Basemap: Geoda</a:t>
            </a:r>
            <a:endParaRPr>
              <a:solidFill>
                <a:srgbClr val="F3F3F3"/>
              </a:solidFill>
            </a:endParaRPr>
          </a:p>
          <a:p>
            <a:pPr marL="457200" lvl="0" indent="-342900" rtl="0">
              <a:spcBef>
                <a:spcPts val="0"/>
              </a:spcBef>
              <a:spcAft>
                <a:spcPts val="0"/>
              </a:spcAft>
              <a:buClr>
                <a:srgbClr val="F3F3F3"/>
              </a:buClr>
              <a:buSzPts val="1800"/>
              <a:buChar char="-"/>
            </a:pPr>
            <a:r>
              <a:rPr lang="en-GB">
                <a:solidFill>
                  <a:srgbClr val="F3F3F3"/>
                </a:solidFill>
              </a:rPr>
              <a:t>Variables: American Community Survey 2014</a:t>
            </a:r>
            <a:endParaRPr>
              <a:solidFill>
                <a:srgbClr val="F3F3F3"/>
              </a:solidFill>
            </a:endParaRPr>
          </a:p>
          <a:p>
            <a:pPr marL="0" lvl="0" indent="0" rtl="0">
              <a:spcBef>
                <a:spcPts val="1600"/>
              </a:spcBef>
              <a:spcAft>
                <a:spcPts val="0"/>
              </a:spcAft>
              <a:buNone/>
            </a:pPr>
            <a:r>
              <a:rPr lang="en-GB" sz="3000" b="1">
                <a:solidFill>
                  <a:srgbClr val="F3F3F3"/>
                </a:solidFill>
              </a:rPr>
              <a:t>Variables Analysed</a:t>
            </a:r>
            <a:endParaRPr sz="3000" b="1">
              <a:solidFill>
                <a:srgbClr val="F3F3F3"/>
              </a:solidFill>
            </a:endParaRPr>
          </a:p>
          <a:p>
            <a:pPr marL="457200" lvl="0" indent="-342900" rtl="0">
              <a:spcBef>
                <a:spcPts val="1600"/>
              </a:spcBef>
              <a:spcAft>
                <a:spcPts val="0"/>
              </a:spcAft>
              <a:buClr>
                <a:srgbClr val="F3F3F3"/>
              </a:buClr>
              <a:buSzPts val="1800"/>
              <a:buChar char="-"/>
            </a:pPr>
            <a:r>
              <a:rPr lang="en-GB">
                <a:solidFill>
                  <a:srgbClr val="F3F3F3"/>
                </a:solidFill>
              </a:rPr>
              <a:t>Number of people who have a college degree (ClgGrad14)</a:t>
            </a:r>
            <a:endParaRPr>
              <a:solidFill>
                <a:srgbClr val="F3F3F3"/>
              </a:solidFill>
            </a:endParaRPr>
          </a:p>
          <a:p>
            <a:pPr marL="457200" lvl="0" indent="-342900" rtl="0">
              <a:spcBef>
                <a:spcPts val="0"/>
              </a:spcBef>
              <a:spcAft>
                <a:spcPts val="0"/>
              </a:spcAft>
              <a:buClr>
                <a:srgbClr val="F3F3F3"/>
              </a:buClr>
              <a:buSzPts val="1800"/>
              <a:buChar char="-"/>
            </a:pPr>
            <a:r>
              <a:rPr lang="en-GB">
                <a:solidFill>
                  <a:srgbClr val="F3F3F3"/>
                </a:solidFill>
              </a:rPr>
              <a:t>Number of High School Graduates (HSGrad14)</a:t>
            </a:r>
            <a:endParaRPr>
              <a:solidFill>
                <a:srgbClr val="F3F3F3"/>
              </a:solidFill>
            </a:endParaRPr>
          </a:p>
          <a:p>
            <a:pPr marL="457200" lvl="0" indent="-342900" rtl="0">
              <a:spcBef>
                <a:spcPts val="0"/>
              </a:spcBef>
              <a:spcAft>
                <a:spcPts val="0"/>
              </a:spcAft>
              <a:buClr>
                <a:srgbClr val="F3F3F3"/>
              </a:buClr>
              <a:buSzPts val="1800"/>
              <a:buChar char="-"/>
            </a:pPr>
            <a:r>
              <a:rPr lang="en-GB">
                <a:solidFill>
                  <a:srgbClr val="F3F3F3"/>
                </a:solidFill>
              </a:rPr>
              <a:t>Number of people without a High School Diploma (NoHS14)</a:t>
            </a:r>
            <a:endParaRPr>
              <a:solidFill>
                <a:srgbClr val="F3F3F3"/>
              </a:solidFill>
            </a:endParaRPr>
          </a:p>
          <a:p>
            <a:pPr marL="457200" lvl="0" indent="-342900" rtl="0">
              <a:spcBef>
                <a:spcPts val="0"/>
              </a:spcBef>
              <a:spcAft>
                <a:spcPts val="0"/>
              </a:spcAft>
              <a:buClr>
                <a:srgbClr val="F3F3F3"/>
              </a:buClr>
              <a:buSzPts val="1800"/>
              <a:buChar char="-"/>
            </a:pPr>
            <a:r>
              <a:rPr lang="en-GB">
                <a:solidFill>
                  <a:srgbClr val="F3F3F3"/>
                </a:solidFill>
              </a:rPr>
              <a:t>Number of Violent Crimes (Violent_C)</a:t>
            </a:r>
            <a:endParaRPr>
              <a:solidFill>
                <a:srgbClr val="F3F3F3"/>
              </a:solidFill>
            </a:endParaRPr>
          </a:p>
          <a:p>
            <a:pPr marL="457200" lvl="0" indent="-342900" rtl="0">
              <a:spcBef>
                <a:spcPts val="0"/>
              </a:spcBef>
              <a:spcAft>
                <a:spcPts val="0"/>
              </a:spcAft>
              <a:buClr>
                <a:srgbClr val="F3F3F3"/>
              </a:buClr>
              <a:buSzPts val="1800"/>
              <a:buChar char="-"/>
            </a:pPr>
            <a:r>
              <a:rPr lang="en-GB">
                <a:solidFill>
                  <a:srgbClr val="F3F3F3"/>
                </a:solidFill>
              </a:rPr>
              <a:t>Per Capita Income (PerClnc14)</a:t>
            </a:r>
            <a:endParaRPr>
              <a:solidFill>
                <a:srgbClr val="F3F3F3"/>
              </a:solidFill>
            </a:endParaRPr>
          </a:p>
          <a:p>
            <a:pPr marL="457200" lvl="0" indent="-342900">
              <a:spcBef>
                <a:spcPts val="0"/>
              </a:spcBef>
              <a:spcAft>
                <a:spcPts val="0"/>
              </a:spcAft>
              <a:buClr>
                <a:srgbClr val="F3F3F3"/>
              </a:buClr>
              <a:buSzPts val="1800"/>
              <a:buChar char="-"/>
            </a:pPr>
            <a:r>
              <a:rPr lang="en-GB">
                <a:solidFill>
                  <a:srgbClr val="F3F3F3"/>
                </a:solidFill>
              </a:rPr>
              <a:t>Number of persons unemployed (Unemp14)</a:t>
            </a:r>
            <a:endParaRPr>
              <a:solidFill>
                <a:srgbClr val="F3F3F3"/>
              </a:solidFill>
            </a:endParaRPr>
          </a:p>
        </p:txBody>
      </p:sp>
      <p:cxnSp>
        <p:nvCxnSpPr>
          <p:cNvPr id="114" name="Shape 114"/>
          <p:cNvCxnSpPr/>
          <p:nvPr/>
        </p:nvCxnSpPr>
        <p:spPr>
          <a:xfrm>
            <a:off x="461800" y="1078989"/>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3F3F3"/>
                </a:solidFill>
              </a:rPr>
              <a:t>Techniques Used in Data Analysis</a:t>
            </a:r>
            <a:endParaRPr b="1">
              <a:solidFill>
                <a:srgbClr val="F3F3F3"/>
              </a:solidFill>
            </a:endParaRPr>
          </a:p>
        </p:txBody>
      </p:sp>
      <p:sp>
        <p:nvSpPr>
          <p:cNvPr id="120" name="Shape 1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FFFFFF"/>
              </a:buClr>
              <a:buSzPts val="1800"/>
              <a:buChar char="➔"/>
            </a:pPr>
            <a:r>
              <a:rPr lang="en-GB">
                <a:solidFill>
                  <a:srgbClr val="FFFFFF"/>
                </a:solidFill>
              </a:rPr>
              <a:t>Descriptive and inferential statistics</a:t>
            </a:r>
            <a:endParaRPr>
              <a:solidFill>
                <a:srgbClr val="FFFFFF"/>
              </a:solidFill>
            </a:endParaRPr>
          </a:p>
          <a:p>
            <a:pPr marL="457200" lvl="0" indent="-342900" rtl="0">
              <a:spcBef>
                <a:spcPts val="0"/>
              </a:spcBef>
              <a:spcAft>
                <a:spcPts val="0"/>
              </a:spcAft>
              <a:buClr>
                <a:srgbClr val="FFFFFF"/>
              </a:buClr>
              <a:buSzPts val="1800"/>
              <a:buChar char="-"/>
            </a:pPr>
            <a:r>
              <a:rPr lang="en-GB">
                <a:solidFill>
                  <a:srgbClr val="FFFFFF"/>
                </a:solidFill>
              </a:rPr>
              <a:t>Histograms, Boxplots, QQ Plots, Scatterplot Matrix</a:t>
            </a:r>
            <a:endParaRPr>
              <a:solidFill>
                <a:srgbClr val="FFFFFF"/>
              </a:solidFill>
            </a:endParaRPr>
          </a:p>
          <a:p>
            <a:pPr marL="0" lvl="0" indent="0" rtl="0">
              <a:spcBef>
                <a:spcPts val="0"/>
              </a:spcBef>
              <a:spcAft>
                <a:spcPts val="0"/>
              </a:spcAft>
              <a:buNone/>
            </a:pPr>
            <a:endParaRPr>
              <a:solidFill>
                <a:srgbClr val="FFFFFF"/>
              </a:solidFill>
            </a:endParaRPr>
          </a:p>
          <a:p>
            <a:pPr marL="457200" lvl="0" indent="-342900" rtl="0">
              <a:spcBef>
                <a:spcPts val="0"/>
              </a:spcBef>
              <a:spcAft>
                <a:spcPts val="0"/>
              </a:spcAft>
              <a:buClr>
                <a:srgbClr val="FFFFFF"/>
              </a:buClr>
              <a:buSzPts val="1800"/>
              <a:buChar char="➔"/>
            </a:pPr>
            <a:r>
              <a:rPr lang="en-GB">
                <a:solidFill>
                  <a:srgbClr val="FFFFFF"/>
                </a:solidFill>
              </a:rPr>
              <a:t>Regression analysis</a:t>
            </a:r>
            <a:endParaRPr>
              <a:solidFill>
                <a:srgbClr val="FFFFFF"/>
              </a:solidFill>
            </a:endParaRPr>
          </a:p>
          <a:p>
            <a:pPr marL="457200" lvl="0" indent="-342900" rtl="0">
              <a:spcBef>
                <a:spcPts val="0"/>
              </a:spcBef>
              <a:spcAft>
                <a:spcPts val="0"/>
              </a:spcAft>
              <a:buClr>
                <a:srgbClr val="FFFFFF"/>
              </a:buClr>
              <a:buSzPts val="1800"/>
              <a:buChar char="-"/>
            </a:pPr>
            <a:r>
              <a:rPr lang="en-GB">
                <a:solidFill>
                  <a:srgbClr val="FFFFFF"/>
                </a:solidFill>
              </a:rPr>
              <a:t>Multicollinearity tests, Jarque-Bera test and Test for Heteroskedasticity. Scatter plots</a:t>
            </a:r>
            <a:endParaRPr>
              <a:solidFill>
                <a:srgbClr val="FFFFFF"/>
              </a:solidFill>
            </a:endParaRPr>
          </a:p>
          <a:p>
            <a:pPr marL="0" lvl="0" indent="0" rtl="0">
              <a:spcBef>
                <a:spcPts val="0"/>
              </a:spcBef>
              <a:spcAft>
                <a:spcPts val="0"/>
              </a:spcAft>
              <a:buNone/>
            </a:pPr>
            <a:endParaRPr>
              <a:solidFill>
                <a:srgbClr val="FFFFFF"/>
              </a:solidFill>
            </a:endParaRPr>
          </a:p>
          <a:p>
            <a:pPr marL="457200" lvl="0" indent="-342900" rtl="0">
              <a:spcBef>
                <a:spcPts val="0"/>
              </a:spcBef>
              <a:spcAft>
                <a:spcPts val="0"/>
              </a:spcAft>
              <a:buClr>
                <a:srgbClr val="FFFFFF"/>
              </a:buClr>
              <a:buSzPts val="1800"/>
              <a:buChar char="➔"/>
            </a:pPr>
            <a:r>
              <a:rPr lang="en-GB">
                <a:solidFill>
                  <a:srgbClr val="FFFFFF"/>
                </a:solidFill>
              </a:rPr>
              <a:t>Area pattern and spatial autocorrelation</a:t>
            </a:r>
            <a:endParaRPr>
              <a:solidFill>
                <a:srgbClr val="FFFFFF"/>
              </a:solidFill>
            </a:endParaRPr>
          </a:p>
          <a:p>
            <a:pPr marL="457200" lvl="0" indent="-342900" rtl="0">
              <a:spcBef>
                <a:spcPts val="0"/>
              </a:spcBef>
              <a:spcAft>
                <a:spcPts val="0"/>
              </a:spcAft>
              <a:buClr>
                <a:srgbClr val="FFFFFF"/>
              </a:buClr>
              <a:buSzPts val="1800"/>
              <a:buChar char="-"/>
            </a:pPr>
            <a:r>
              <a:rPr lang="en-GB">
                <a:solidFill>
                  <a:srgbClr val="FFFFFF"/>
                </a:solidFill>
              </a:rPr>
              <a:t>Thematic Maps, Moran’s I Scatter Plots, LISA Significance and Cluster Maps</a:t>
            </a:r>
            <a:endParaRPr>
              <a:solidFill>
                <a:srgbClr val="FFFFFF"/>
              </a:solidFill>
            </a:endParaRPr>
          </a:p>
          <a:p>
            <a:pPr marL="457200" lvl="0" indent="-285750" rtl="0">
              <a:spcBef>
                <a:spcPts val="0"/>
              </a:spcBef>
              <a:spcAft>
                <a:spcPts val="0"/>
              </a:spcAft>
              <a:buClr>
                <a:schemeClr val="dk1"/>
              </a:buClr>
              <a:buSzPts val="900"/>
              <a:buChar char="➔"/>
            </a:pPr>
            <a:endParaRPr sz="900">
              <a:solidFill>
                <a:schemeClr val="dk1"/>
              </a:solidFill>
            </a:endParaRPr>
          </a:p>
          <a:p>
            <a:pPr marL="0" lvl="0" indent="0">
              <a:spcBef>
                <a:spcPts val="0"/>
              </a:spcBef>
              <a:spcAft>
                <a:spcPts val="1600"/>
              </a:spcAft>
              <a:buNone/>
            </a:pPr>
            <a:endParaRPr/>
          </a:p>
        </p:txBody>
      </p:sp>
      <p:cxnSp>
        <p:nvCxnSpPr>
          <p:cNvPr id="121" name="Shape 121"/>
          <p:cNvCxnSpPr/>
          <p:nvPr/>
        </p:nvCxnSpPr>
        <p:spPr>
          <a:xfrm>
            <a:off x="506900" y="1152464"/>
            <a:ext cx="8020200" cy="0"/>
          </a:xfrm>
          <a:prstGeom prst="straightConnector1">
            <a:avLst/>
          </a:prstGeom>
          <a:noFill/>
          <a:ln w="9525" cap="flat" cmpd="sng">
            <a:solidFill>
              <a:srgbClr val="F3F3F3"/>
            </a:solidFill>
            <a:prstDash val="solid"/>
            <a:miter lim="8000"/>
            <a:headEnd type="none" w="sm" len="sm"/>
            <a:tailEnd type="none" w="sm" len="sm"/>
          </a:ln>
        </p:spPr>
      </p:cxnSp>
      <p:cxnSp>
        <p:nvCxnSpPr>
          <p:cNvPr id="122" name="Shape 122"/>
          <p:cNvCxnSpPr/>
          <p:nvPr/>
        </p:nvCxnSpPr>
        <p:spPr>
          <a:xfrm>
            <a:off x="506900" y="4149814"/>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a:solidFill>
                  <a:srgbClr val="F3F3F3"/>
                </a:solidFill>
              </a:rPr>
              <a:t>Crime Pattern in Chicago</a:t>
            </a:r>
            <a:endParaRPr>
              <a:solidFill>
                <a:srgbClr val="F3F3F3"/>
              </a:solidFill>
            </a:endParaRPr>
          </a:p>
        </p:txBody>
      </p:sp>
      <p:sp>
        <p:nvSpPr>
          <p:cNvPr id="128" name="Shape 128"/>
          <p:cNvSpPr txBox="1">
            <a:spLocks noGrp="1"/>
          </p:cNvSpPr>
          <p:nvPr>
            <p:ph type="subTitle" idx="1"/>
          </p:nvPr>
        </p:nvSpPr>
        <p:spPr>
          <a:xfrm>
            <a:off x="194425" y="5143500"/>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cxnSp>
        <p:nvCxnSpPr>
          <p:cNvPr id="129" name="Shape 129"/>
          <p:cNvCxnSpPr/>
          <p:nvPr/>
        </p:nvCxnSpPr>
        <p:spPr>
          <a:xfrm>
            <a:off x="694825" y="1118939"/>
            <a:ext cx="8020200" cy="0"/>
          </a:xfrm>
          <a:prstGeom prst="straightConnector1">
            <a:avLst/>
          </a:prstGeom>
          <a:noFill/>
          <a:ln w="9525" cap="flat" cmpd="sng">
            <a:solidFill>
              <a:srgbClr val="F3F3F3"/>
            </a:solidFill>
            <a:prstDash val="solid"/>
            <a:miter lim="8000"/>
            <a:headEnd type="none" w="sm" len="sm"/>
            <a:tailEnd type="none" w="sm" len="sm"/>
          </a:ln>
        </p:spPr>
      </p:cxnSp>
      <p:cxnSp>
        <p:nvCxnSpPr>
          <p:cNvPr id="130" name="Shape 130"/>
          <p:cNvCxnSpPr/>
          <p:nvPr/>
        </p:nvCxnSpPr>
        <p:spPr>
          <a:xfrm>
            <a:off x="734700" y="3608564"/>
            <a:ext cx="8020200" cy="0"/>
          </a:xfrm>
          <a:prstGeom prst="straightConnector1">
            <a:avLst/>
          </a:prstGeom>
          <a:noFill/>
          <a:ln w="9525" cap="flat" cmpd="sng">
            <a:solidFill>
              <a:srgbClr val="F3F3F3"/>
            </a:solidFill>
            <a:prstDash val="solid"/>
            <a:miter lim="8000"/>
            <a:headEnd type="none" w="sm" len="sm"/>
            <a:tailEnd type="none" w="sm" len="sm"/>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2103</Words>
  <Application>Microsoft Macintosh PowerPoint</Application>
  <PresentationFormat>On-screen Show (16:9)</PresentationFormat>
  <Paragraphs>264</Paragraphs>
  <Slides>43</Slides>
  <Notes>43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Simple Light</vt:lpstr>
      <vt:lpstr>Exploratory Data Analysis (EDA) Of Chicago: Criminology and Sociodemographic study</vt:lpstr>
      <vt:lpstr>The Most Dangerous City: Chicago  </vt:lpstr>
      <vt:lpstr>Crime in Chicago</vt:lpstr>
      <vt:lpstr>Population VS Number of Murders</vt:lpstr>
      <vt:lpstr>What is behind the high rate of violence in Chicago?</vt:lpstr>
      <vt:lpstr>We would like to find out...</vt:lpstr>
      <vt:lpstr>Data Procurement </vt:lpstr>
      <vt:lpstr>Techniques Used in Data Analysis</vt:lpstr>
      <vt:lpstr>Crime Pattern in Chicago</vt:lpstr>
      <vt:lpstr>Spatial Distribution of Violent Crimes</vt:lpstr>
      <vt:lpstr>Number of Violent Crimes (Violent_C)</vt:lpstr>
      <vt:lpstr>Slide 12</vt:lpstr>
      <vt:lpstr>Spatial Distribution of Violent Crimes </vt:lpstr>
      <vt:lpstr>Moran’s I &amp; Lowess Smoothing</vt:lpstr>
      <vt:lpstr>Local Indicator of Spatial Association (LISA)</vt:lpstr>
      <vt:lpstr>LISA Significance Map</vt:lpstr>
      <vt:lpstr>Slide 17</vt:lpstr>
      <vt:lpstr>Slide 18</vt:lpstr>
      <vt:lpstr>Slide 19</vt:lpstr>
      <vt:lpstr>Spatial Pattern of Income Distribution per Capita </vt:lpstr>
      <vt:lpstr>Per Capita Income (PerCln14)</vt:lpstr>
      <vt:lpstr>QQ Plot  Less likely to follow a normal distribution Lies on a 65 degree reference line</vt:lpstr>
      <vt:lpstr>Spatial Pattern of the Population who have a college Degree</vt:lpstr>
      <vt:lpstr>Number of people who have a college degree (ClgGrad14)  </vt:lpstr>
      <vt:lpstr>QQ Plot  Close to normal distribution Lies on a 50 degree reference line</vt:lpstr>
      <vt:lpstr>Spatial Pattern of the Population who are unemployed</vt:lpstr>
      <vt:lpstr>The Population who are unemployed</vt:lpstr>
      <vt:lpstr>QQ Plot  Close to normal distribution Lies on a 50 degree reference line</vt:lpstr>
      <vt:lpstr>Scatter plot Matrix</vt:lpstr>
      <vt:lpstr>Scatterplot Analysis: Violent crimes VS Per Capita Income  </vt:lpstr>
      <vt:lpstr>Scatterplot Analysis: Number of College Graduates VS Violent crimes </vt:lpstr>
      <vt:lpstr>Scatterplot Analysis: Per Capita Income VS Number of College Graduates</vt:lpstr>
      <vt:lpstr>Scatterplot Analysis: Number of Violent Crime VS Number of High School Graduates </vt:lpstr>
      <vt:lpstr>Scatterplot Analysis: Violent crimes VS Number of Adults without a High School Diploma </vt:lpstr>
      <vt:lpstr>Scatterplot Analysis: Violent crimes VS Unemployed Population</vt:lpstr>
      <vt:lpstr>Scatterplot Analysis: Unemployment VS Number of High School Graduates </vt:lpstr>
      <vt:lpstr>A little insight on Regression Analysis</vt:lpstr>
      <vt:lpstr>A little insight on Regression Analysis</vt:lpstr>
      <vt:lpstr>Regression Analysis: Relationship between Unemployed population, high school graduates and number of violent crimes</vt:lpstr>
      <vt:lpstr>Bubble Chart</vt:lpstr>
      <vt:lpstr>Bubble Map</vt:lpstr>
      <vt:lpstr>Insights</vt:lpstr>
      <vt:lpstr>Slide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(EDA) Of Chicago: Criminology and Sociodemographic study</dc:title>
  <cp:lastModifiedBy>KEEGAN</cp:lastModifiedBy>
  <cp:revision>3</cp:revision>
  <dcterms:modified xsi:type="dcterms:W3CDTF">2018-04-17T06:00:47Z</dcterms:modified>
</cp:coreProperties>
</file>